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89" r:id="rId4"/>
    <p:sldId id="259" r:id="rId5"/>
    <p:sldId id="267" r:id="rId6"/>
    <p:sldId id="275" r:id="rId7"/>
    <p:sldId id="273" r:id="rId8"/>
    <p:sldId id="284" r:id="rId9"/>
    <p:sldId id="280" r:id="rId10"/>
    <p:sldId id="288" r:id="rId11"/>
    <p:sldId id="263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-30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8A2C7-40B7-47D8-9F9C-00CD1FF0942C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5556BE-0A74-4238-9150-2B57B62F91A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56571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11763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C5934F-EAF2-4BA1-98D1-AB7BE00B8F72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2328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65829-4C48-4427-8C22-1EE18F5EB611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70628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5556BE-0A74-4238-9150-2B57B62F91A1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884715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5556BE-0A74-4238-9150-2B57B62F91A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90326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98834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5556BE-0A74-4238-9150-2B57B62F91A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19532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DFD-D77D-44AB-A44B-39D08D789409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806341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DAA1E2-0BCB-498F-B666-E5E40D25323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80451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B0B9C9B-6563-4501-AC08-F6A19F780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57E726E5-2AA5-46BE-A825-6ADBC61A43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A43F828B-2978-450F-AAD3-F1F2BE578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90E4E386-102E-42CC-9E26-4ACBD9FE9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977B2473-BA39-4C22-98C4-26847115F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23414335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17FCE28-266E-4996-AE10-E782266DA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E4D9F569-CB54-4A3B-A0F0-F4F7AD9278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9641D47-9BE1-47F1-8B0F-6D7CE5FF1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90776524-DDB9-4756-A3E4-72B5B8137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6EF6448F-8F9A-4B80-9632-F37625D63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062459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6824447C-26D8-4B45-88D1-D0DC2757BA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686C7991-491D-4F87-A55C-BBD50C5E9E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AA452186-11C7-48A8-BB48-9247BE541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3D8BB52F-49A5-4E23-80B7-30907BCF7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0EFE45FA-1B9A-4271-8420-D84502477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0060702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82335728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A8C9896-EB99-48A1-86E7-32187BBA6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D8CE8790-1227-48FC-874C-D3CB2F733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2E35624-CE7E-40B5-A2B5-0B19D3971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AC9E8A65-6333-4E0F-94AC-E41BE87D6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FF4BBEE3-D1BC-464B-968E-3AC0F7CFB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50976438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3B836E7-7237-40B3-9F08-AE4C880DD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59D2598A-361A-4591-A0C0-88167C7E0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0E68B4A5-748A-4D32-8463-63311DA44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B3E1D467-E644-4FE6-8EB5-8112C55C8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56E7B8CF-FF72-4F3D-9D8E-9EF37FC7D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53817195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EE56080-8B24-438F-930F-267925BB7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A12EF321-9CDA-4F37-87F3-C50E9CDC36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5C0DA1C7-45C0-49C8-849C-FFF71FB0C6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BD7DCACD-27FC-4CA7-BF3F-498DD4025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4EE6E1A3-387E-40D2-8411-00C8325E9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EFE188B6-5159-4AAE-AE3D-3CD518931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98042923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2E5BE8A-6D3A-40A0-8D2F-01652C563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6EBEFB21-6A86-4E2F-8E13-E76008042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F94224D6-8CDB-4D29-B055-A84689157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413D284B-AE2D-4949-8CA8-8F60756150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CED6606E-E175-4866-8FCC-0EB03B3066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6BF736A8-CF00-4621-98C1-F1240B7B8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BB108B1A-011D-413C-B3DE-D85527EC3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FB22D5FD-956E-455C-BD73-E2DDA5EC4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34503407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C139C21-E05A-4AE6-98EA-C5A524BA8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DA51F3B5-33B6-419C-B476-AEC0DF16D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511B52D6-DF68-4169-8A12-614F16E47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83996AA6-867A-4CEC-A7C2-02698F6C9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3205542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23AB2DD4-6CE0-4A92-BE27-92E4A475A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9C888BE0-A21D-4126-B519-0CAC7155B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707BC471-4637-4895-8E55-94C4AAFE5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81705739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1E8B3D7-8732-4793-9DCC-1F68A1B54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AFE7AD99-AE35-48F3-B827-0392E8C76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9FA6EF6A-DC87-489C-B8FA-FD03BEED5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0BFFC237-21BA-4B35-8949-BC5D0EFAE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C853CAD8-C6AF-4187-A2BB-CC4369AEE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A586A013-8D32-4045-B7D7-7AAC0631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24482597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B07135E-3835-468D-85F4-E89D4E218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7912741A-FD8D-4E6D-816F-174FB0762D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5A484CFE-32D1-428D-84D9-0BD9B8E914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71B57BE1-12D1-48E1-8AB9-C096703D3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8EA8B408-78E2-431D-80AE-7D2BE66FD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1C75E51A-6DC2-4A03-B1AF-BDA1ABC0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57097029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7BC9A978-D05A-40B6-A008-A203CE5DB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EDC947FF-D2DD-49B2-955F-1E9389B9A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C7FDA796-B7DD-47A5-B734-4AB901EC74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EC976-1543-4EF2-95E1-76066DFE3CDF}" type="datetimeFigureOut">
              <a:rPr lang="zh-CN" altLang="en-US" smtClean="0"/>
              <a:pPr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BE9FCD5-B45B-469B-853D-15D5DBF3EE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685D7757-84FD-46D5-A923-E8B1F20C18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5B545-678B-453C-A956-FA3523AA0D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842798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mc:AlternateContent xmlns:mc="http://schemas.openxmlformats.org/markup-compatibility/2006">
    <mc:Choice xmlns=""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40ABAAB4-7DD4-4AD4-B52B-4C2E1ADC7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" y="0"/>
            <a:ext cx="12188264" cy="6857349"/>
          </a:xfrm>
          <a:prstGeom prst="rect">
            <a:avLst/>
          </a:prstGeom>
          <a:solidFill>
            <a:srgbClr val="F2F6F9"/>
          </a:solidFill>
        </p:spPr>
      </p:pic>
      <p:sp>
        <p:nvSpPr>
          <p:cNvPr id="5" name="矩形 259">
            <a:extLst>
              <a:ext uri="{FF2B5EF4-FFF2-40B4-BE49-F238E27FC236}">
                <a16:creationId xmlns="" xmlns:a16="http://schemas.microsoft.com/office/drawing/2014/main" id="{BD22AB4D-5514-4D38-9918-1E406535A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4741" y="1089304"/>
            <a:ext cx="4573264" cy="574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Font typeface="Arial" panose="020B0604020202020204" pitchFamily="34" charset="0"/>
              <a:buNone/>
            </a:pPr>
            <a:endParaRPr lang="en-US" altLang="zh-CN" sz="3732" cap="all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6" name="原创设计师QQ598969553                 _16">
            <a:extLst>
              <a:ext uri="{FF2B5EF4-FFF2-40B4-BE49-F238E27FC236}">
                <a16:creationId xmlns="" xmlns:a16="http://schemas.microsoft.com/office/drawing/2014/main" id="{787B6A01-9632-4C2F-9050-E27C9920F6C0}"/>
              </a:ext>
            </a:extLst>
          </p:cNvPr>
          <p:cNvSpPr txBox="1"/>
          <p:nvPr/>
        </p:nvSpPr>
        <p:spPr>
          <a:xfrm>
            <a:off x="1951463" y="1159727"/>
            <a:ext cx="8519531" cy="2746878"/>
          </a:xfrm>
          <a:prstGeom prst="rect">
            <a:avLst/>
          </a:prstGeom>
          <a:noFill/>
          <a:effectLst/>
        </p:spPr>
        <p:txBody>
          <a:bodyPr wrap="square" lIns="91412" tIns="45706" rIns="91412" bIns="45706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6000" b="1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黑体"/>
                <a:ea typeface="黑体" pitchFamily="49" charset="-122"/>
              </a:rPr>
              <a:t>基于</a:t>
            </a:r>
            <a:r>
              <a:rPr lang="en-US" altLang="zh-CN" sz="6000" b="1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黑体"/>
                <a:ea typeface="黑体" pitchFamily="49" charset="-122"/>
              </a:rPr>
              <a:t>Qt</a:t>
            </a:r>
            <a:r>
              <a:rPr lang="zh-CN" altLang="en-US" sz="6000" b="1" dirty="0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黑体"/>
                <a:ea typeface="黑体" pitchFamily="49" charset="-122"/>
              </a:rPr>
              <a:t>的条形码食品管理系统的设计与实现</a:t>
            </a:r>
            <a:endParaRPr lang="en-US" altLang="zh-CN" sz="6000" b="1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黑体"/>
              <a:ea typeface="黑体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8284" y="4939990"/>
            <a:ext cx="114337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2">
                    <a:lumMod val="25000"/>
                  </a:schemeClr>
                </a:solidFill>
                <a:latin typeface="华文行楷" pitchFamily="2" charset="-122"/>
                <a:ea typeface="华文行楷" pitchFamily="2" charset="-122"/>
              </a:rPr>
              <a:t>汇报人</a:t>
            </a:r>
            <a:r>
              <a:rPr lang="zh-CN" altLang="en-US" sz="2800" b="1" dirty="0" smtClean="0">
                <a:solidFill>
                  <a:schemeClr val="bg2">
                    <a:lumMod val="25000"/>
                  </a:schemeClr>
                </a:solidFill>
                <a:latin typeface="华文行楷" pitchFamily="2" charset="-122"/>
                <a:ea typeface="华文行楷" pitchFamily="2" charset="-122"/>
              </a:rPr>
              <a:t>：胡燕       专业班级：</a:t>
            </a:r>
            <a:r>
              <a:rPr lang="en-US" altLang="zh-CN" sz="2800" b="1" dirty="0" smtClean="0">
                <a:solidFill>
                  <a:schemeClr val="bg2">
                    <a:lumMod val="25000"/>
                  </a:schemeClr>
                </a:solidFill>
                <a:latin typeface="华文行楷" pitchFamily="2" charset="-122"/>
                <a:ea typeface="华文行楷" pitchFamily="2" charset="-122"/>
              </a:rPr>
              <a:t>15</a:t>
            </a:r>
            <a:r>
              <a:rPr lang="zh-CN" altLang="en-US" sz="2800" b="1" dirty="0" smtClean="0">
                <a:solidFill>
                  <a:schemeClr val="bg2">
                    <a:lumMod val="25000"/>
                  </a:schemeClr>
                </a:solidFill>
                <a:latin typeface="华文行楷" pitchFamily="2" charset="-122"/>
                <a:ea typeface="华文行楷" pitchFamily="2" charset="-122"/>
              </a:rPr>
              <a:t>级嵌入式       指导教师：李红霞</a:t>
            </a:r>
            <a:endParaRPr lang="zh-CN" altLang="en-US" sz="2800" b="1" dirty="0">
              <a:solidFill>
                <a:schemeClr val="bg2">
                  <a:lumMod val="25000"/>
                </a:schemeClr>
              </a:solidFill>
              <a:latin typeface="华文行楷" pitchFamily="2" charset="-122"/>
              <a:ea typeface="华文行楷" pitchFamily="2" charset="-122"/>
            </a:endParaRPr>
          </a:p>
        </p:txBody>
      </p:sp>
      <p:sp>
        <p:nvSpPr>
          <p:cNvPr id="9" name="矩形 259">
            <a:extLst>
              <a:ext uri="{FF2B5EF4-FFF2-40B4-BE49-F238E27FC236}">
                <a16:creationId xmlns="" xmlns:a16="http://schemas.microsoft.com/office/drawing/2014/main" id="{92BF79DA-ACF7-4D5B-9E69-58E2D3FEDA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3194" y="1941293"/>
            <a:ext cx="1974930" cy="1230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Font typeface="Arial" panose="020B0604020202020204" pitchFamily="34" charset="0"/>
              <a:buNone/>
            </a:pPr>
            <a:endParaRPr lang="en-US" altLang="zh-CN" sz="7997" cap="all" dirty="0">
              <a:solidFill>
                <a:schemeClr val="tx1">
                  <a:lumMod val="75000"/>
                  <a:lumOff val="25000"/>
                </a:schemeClr>
              </a:solidFill>
              <a:latin typeface="Agency FB" panose="020B0503020202020204" pitchFamily="34" charset="0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1" name="矩形 259">
            <a:extLst>
              <a:ext uri="{FF2B5EF4-FFF2-40B4-BE49-F238E27FC236}">
                <a16:creationId xmlns="" xmlns:a16="http://schemas.microsoft.com/office/drawing/2014/main" id="{92BF79DA-ACF7-4D5B-9E69-58E2D3FEDA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5594" y="2093693"/>
            <a:ext cx="1974930" cy="1230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Font typeface="Arial" panose="020B0604020202020204" pitchFamily="34" charset="0"/>
              <a:buNone/>
            </a:pPr>
            <a:endParaRPr lang="en-US" altLang="zh-CN" sz="7997" cap="all" dirty="0">
              <a:solidFill>
                <a:schemeClr val="tx1">
                  <a:lumMod val="75000"/>
                  <a:lumOff val="25000"/>
                </a:schemeClr>
              </a:solidFill>
              <a:latin typeface="Agency FB" panose="020B0503020202020204" pitchFamily="34" charset="0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01782595"/>
      </p:ext>
    </p:ext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6" presetClass="emph" presetSubtype="0" fill="hold" grpId="1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6" presetClass="emph" presetSubtype="0" fill="hold" grpId="1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4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6" presetClass="emph" presetSubtype="0" fill="hold" grpId="1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8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9" grpId="0"/>
      <p:bldP spid="9" grpId="1"/>
      <p:bldP spid="11" grpId="0"/>
      <p:bldP spid="11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180900" y="1003609"/>
          <a:ext cx="11795510" cy="542964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03295"/>
                <a:gridCol w="6260378"/>
                <a:gridCol w="3931837"/>
              </a:tblGrid>
              <a:tr h="464285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chemeClr val="tx1"/>
                          </a:solidFill>
                        </a:rPr>
                        <a:t>起止时间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具体任务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所需条件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641704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2018.9.29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--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2018.9.30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收集相关资料，确定毕业设计选题。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网络查询条形码技术和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QT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编程技术相关资料</a:t>
                      </a:r>
                      <a:endParaRPr lang="zh-CN" altLang="en-US" dirty="0"/>
                    </a:p>
                  </a:txBody>
                  <a:tcPr/>
                </a:tc>
              </a:tr>
              <a:tr h="641704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2018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1--2018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撰写开题报告，完成毕业设计开题，并交给指导教师评阅。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熟悉选题特点和相关技术的实现过程</a:t>
                      </a:r>
                      <a:endParaRPr lang="zh-CN" altLang="en-US" dirty="0"/>
                    </a:p>
                  </a:txBody>
                  <a:tcPr/>
                </a:tc>
              </a:tr>
              <a:tr h="694425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2018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18--2018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根据指导老师的反馈审查结果，完成开题报告终稿，并做开题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PPT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综合整理自己的设计思路，以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PPT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形式展现</a:t>
                      </a:r>
                      <a:endParaRPr lang="zh-CN" altLang="en-US" dirty="0"/>
                    </a:p>
                  </a:txBody>
                  <a:tcPr/>
                </a:tc>
              </a:tr>
              <a:tr h="420711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2018.11.03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开题答辩。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讲述课题的选题意义和设计思路</a:t>
                      </a:r>
                      <a:endParaRPr lang="zh-CN" altLang="en-US" dirty="0"/>
                    </a:p>
                  </a:txBody>
                  <a:tcPr/>
                </a:tc>
              </a:tr>
              <a:tr h="641704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2018.11.04--2018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设计系统的具体实现，编写各个功能模块，设计系统调试和修改。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掌握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QT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编程技术和编程工具</a:t>
                      </a:r>
                      <a:endParaRPr lang="zh-CN" altLang="en-US" dirty="0"/>
                    </a:p>
                  </a:txBody>
                  <a:tcPr/>
                </a:tc>
              </a:tr>
              <a:tr h="641704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2018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11--2018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完善各功能设计，撰写论文初稿并交给指导教师评阅。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查找相关资料，整理设计思路</a:t>
                      </a:r>
                      <a:endParaRPr lang="zh-CN" altLang="en-US" dirty="0"/>
                    </a:p>
                  </a:txBody>
                  <a:tcPr/>
                </a:tc>
              </a:tr>
              <a:tr h="641704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2019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1--2019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根据指导老师的反馈审查结果，完成毕业设计论文的撰写。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确保论文结构严谨、思路清晰、内容真实</a:t>
                      </a:r>
                      <a:endParaRPr lang="zh-CN" altLang="en-US" dirty="0"/>
                    </a:p>
                  </a:txBody>
                  <a:tcPr/>
                </a:tc>
              </a:tr>
              <a:tr h="641704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2019.4.01--2019.4.30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进行毕业答辩。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熟悉课题的设计思路和具体代码的功能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301083" y="0"/>
            <a:ext cx="970156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60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06</a:t>
            </a:r>
            <a:endParaRPr lang="zh-CN" altLang="en-US" sz="60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4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>
            <a:extLst>
              <a:ext uri="{FF2B5EF4-FFF2-40B4-BE49-F238E27FC236}">
                <a16:creationId xmlns="" xmlns:a16="http://schemas.microsoft.com/office/drawing/2014/main" id="{34613FBA-2546-495E-87E4-A1197D2B2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0338" y="445609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30276" y="0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实施计划</a:t>
            </a:r>
            <a:endParaRPr lang="zh-CN" altLang="en-US" sz="54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40ABAAB4-7DD4-4AD4-B52B-4C2E1ADC7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" y="651"/>
            <a:ext cx="12188264" cy="6857349"/>
          </a:xfrm>
          <a:prstGeom prst="rect">
            <a:avLst/>
          </a:prstGeom>
          <a:solidFill>
            <a:srgbClr val="F2F6F9"/>
          </a:solidFill>
        </p:spPr>
      </p:pic>
      <p:sp>
        <p:nvSpPr>
          <p:cNvPr id="2" name="矩形 1">
            <a:extLst>
              <a:ext uri="{FF2B5EF4-FFF2-40B4-BE49-F238E27FC236}">
                <a16:creationId xmlns="" xmlns:a16="http://schemas.microsoft.com/office/drawing/2014/main" id="{DC3E99C7-DBFA-4D3E-8411-F461D0F19371}"/>
              </a:ext>
            </a:extLst>
          </p:cNvPr>
          <p:cNvSpPr/>
          <p:nvPr/>
        </p:nvSpPr>
        <p:spPr>
          <a:xfrm>
            <a:off x="632684" y="1125455"/>
            <a:ext cx="2436084" cy="4655081"/>
          </a:xfrm>
          <a:prstGeom prst="rect">
            <a:avLst/>
          </a:pr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/>
          </a:p>
        </p:txBody>
      </p: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5A4AE71A-BCFE-47EC-A9A3-713BF9F8B689}"/>
              </a:ext>
            </a:extLst>
          </p:cNvPr>
          <p:cNvSpPr/>
          <p:nvPr/>
        </p:nvSpPr>
        <p:spPr>
          <a:xfrm>
            <a:off x="2607615" y="1918342"/>
            <a:ext cx="1136850" cy="2927422"/>
          </a:xfrm>
          <a:prstGeom prst="rect">
            <a:avLst/>
          </a:prstGeom>
          <a:solidFill>
            <a:srgbClr val="F2F6F9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/>
          </a:p>
        </p:txBody>
      </p:sp>
      <p:sp>
        <p:nvSpPr>
          <p:cNvPr id="10" name="矩形 259">
            <a:extLst>
              <a:ext uri="{FF2B5EF4-FFF2-40B4-BE49-F238E27FC236}">
                <a16:creationId xmlns="" xmlns:a16="http://schemas.microsoft.com/office/drawing/2014/main" id="{92BF79DA-ACF7-4D5B-9E69-58E2D3FEDA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3058" y="3480162"/>
            <a:ext cx="2792552" cy="1230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Font typeface="Arial" panose="020B0604020202020204" pitchFamily="34" charset="0"/>
              <a:buNone/>
            </a:pPr>
            <a:endParaRPr lang="en-US" altLang="zh-CN" sz="7997" cap="all" dirty="0">
              <a:solidFill>
                <a:schemeClr val="tx1">
                  <a:lumMod val="75000"/>
                  <a:lumOff val="25000"/>
                </a:schemeClr>
              </a:solidFill>
              <a:latin typeface="Agency FB" panose="020B0503020202020204" pitchFamily="34" charset="0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600764" y="2015300"/>
            <a:ext cx="8474905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r>
              <a:rPr lang="zh-CN" altLang="en-US" sz="80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感</a:t>
            </a:r>
            <a:r>
              <a:rPr lang="zh-CN" altLang="en-US" sz="80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谢您的观看</a:t>
            </a:r>
            <a:endParaRPr lang="zh-CN" altLang="en-US" sz="80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583188" y="3881735"/>
            <a:ext cx="36792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altLang="zh-CN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2018-11-03</a:t>
            </a:r>
            <a:endParaRPr lang="zh-CN" alt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02467555"/>
      </p:ext>
    </p:ext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26" presetClass="emph" presetSubtype="0" fill="hold" grpId="1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  <p:bldP spid="1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CxnSpPr>
            <a:cxnSpLocks/>
          </p:cNvCxnSpPr>
          <p:nvPr/>
        </p:nvCxnSpPr>
        <p:spPr>
          <a:xfrm flipH="1">
            <a:off x="2940" y="3447509"/>
            <a:ext cx="12186123" cy="0"/>
          </a:xfrm>
          <a:prstGeom prst="line">
            <a:avLst/>
          </a:prstGeom>
          <a:ln w="6350">
            <a:solidFill>
              <a:srgbClr val="2E2E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>
            <a:spLocks noChangeArrowheads="1"/>
          </p:cNvSpPr>
          <p:nvPr/>
        </p:nvSpPr>
        <p:spPr bwMode="auto">
          <a:xfrm>
            <a:off x="3043715" y="3335421"/>
            <a:ext cx="209205" cy="20920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12" name="Oval 12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>
            <a:spLocks noChangeArrowheads="1"/>
          </p:cNvSpPr>
          <p:nvPr/>
        </p:nvSpPr>
        <p:spPr bwMode="auto">
          <a:xfrm>
            <a:off x="5053404" y="3368249"/>
            <a:ext cx="209205" cy="209206"/>
          </a:xfrm>
          <a:prstGeom prst="ellipse">
            <a:avLst/>
          </a:prstGeom>
          <a:solidFill>
            <a:schemeClr val="accent3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14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>
            <a:spLocks noChangeArrowheads="1"/>
          </p:cNvSpPr>
          <p:nvPr/>
        </p:nvSpPr>
        <p:spPr bwMode="auto">
          <a:xfrm>
            <a:off x="1219349" y="3330253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15" name="Oval 12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>
            <a:spLocks noChangeArrowheads="1"/>
          </p:cNvSpPr>
          <p:nvPr/>
        </p:nvSpPr>
        <p:spPr bwMode="auto">
          <a:xfrm>
            <a:off x="6969144" y="3379401"/>
            <a:ext cx="209205" cy="20920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17" name="文本框 1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 txBox="1"/>
          <p:nvPr/>
        </p:nvSpPr>
        <p:spPr>
          <a:xfrm>
            <a:off x="2386362" y="2743201"/>
            <a:ext cx="1940312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项目功能</a:t>
            </a:r>
            <a:endParaRPr lang="en-US" altLang="zh-CN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 txBox="1"/>
          <p:nvPr/>
        </p:nvSpPr>
        <p:spPr>
          <a:xfrm>
            <a:off x="6266985" y="2810107"/>
            <a:ext cx="1628079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项目模块 </a:t>
            </a:r>
            <a:endParaRPr lang="en-US" altLang="zh-CN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 txBox="1"/>
          <p:nvPr/>
        </p:nvSpPr>
        <p:spPr>
          <a:xfrm>
            <a:off x="4362995" y="3631436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lvl="0"/>
            <a:r>
              <a:rPr lang="zh-CN" alt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开发工具</a:t>
            </a:r>
            <a:endParaRPr lang="en-US" altLang="zh-CN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 txBox="1"/>
          <p:nvPr/>
        </p:nvSpPr>
        <p:spPr>
          <a:xfrm>
            <a:off x="492221" y="3628149"/>
            <a:ext cx="162095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lvl="0"/>
            <a:r>
              <a:rPr lang="zh-CN" alt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选题研究</a:t>
            </a:r>
            <a:endParaRPr lang="en-US" altLang="zh-CN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GrpSpPr/>
          <p:nvPr/>
        </p:nvGrpSpPr>
        <p:grpSpPr>
          <a:xfrm>
            <a:off x="745393" y="1850228"/>
            <a:ext cx="1158541" cy="1406697"/>
            <a:chOff x="1213104" y="1981965"/>
            <a:chExt cx="1544637" cy="1875495"/>
          </a:xfrm>
        </p:grpSpPr>
        <p:sp>
          <p:nvSpPr>
            <p:cNvPr id="23" name="Freeform 30"/>
            <p:cNvSpPr>
              <a:spLocks/>
            </p:cNvSpPr>
            <p:nvPr/>
          </p:nvSpPr>
          <p:spPr bwMode="auto">
            <a:xfrm flipV="1">
              <a:off x="1213104" y="2098742"/>
              <a:ext cx="1544637" cy="1758718"/>
            </a:xfrm>
            <a:custGeom>
              <a:avLst/>
              <a:gdLst>
                <a:gd name="T0" fmla="*/ 0 w 973"/>
                <a:gd name="T1" fmla="*/ 326 h 1300"/>
                <a:gd name="T2" fmla="*/ 487 w 973"/>
                <a:gd name="T3" fmla="*/ 0 h 1300"/>
                <a:gd name="T4" fmla="*/ 973 w 973"/>
                <a:gd name="T5" fmla="*/ 326 h 1300"/>
                <a:gd name="T6" fmla="*/ 973 w 973"/>
                <a:gd name="T7" fmla="*/ 1300 h 1300"/>
                <a:gd name="T8" fmla="*/ 0 w 973"/>
                <a:gd name="T9" fmla="*/ 1300 h 1300"/>
                <a:gd name="T10" fmla="*/ 0 w 973"/>
                <a:gd name="T11" fmla="*/ 326 h 1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3" h="1300">
                  <a:moveTo>
                    <a:pt x="0" y="326"/>
                  </a:moveTo>
                  <a:lnTo>
                    <a:pt x="487" y="0"/>
                  </a:lnTo>
                  <a:lnTo>
                    <a:pt x="973" y="326"/>
                  </a:lnTo>
                  <a:lnTo>
                    <a:pt x="973" y="1300"/>
                  </a:lnTo>
                  <a:lnTo>
                    <a:pt x="0" y="1300"/>
                  </a:lnTo>
                  <a:lnTo>
                    <a:pt x="0" y="326"/>
                  </a:lnTo>
                  <a:close/>
                </a:path>
              </a:pathLst>
            </a:custGeom>
            <a:solidFill>
              <a:schemeClr val="accent1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 flipV="1">
              <a:off x="1418928" y="2199982"/>
              <a:ext cx="1224371" cy="323480"/>
            </a:xfrm>
            <a:prstGeom prst="roundRect">
              <a:avLst>
                <a:gd name="adj" fmla="val 50000"/>
              </a:avLst>
            </a:prstGeom>
            <a:solidFill>
              <a:srgbClr val="F7F2E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540166" y="1981965"/>
              <a:ext cx="890515" cy="61535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399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2399" dirty="0">
                <a:solidFill>
                  <a:schemeClr val="tx1">
                    <a:lumMod val="50000"/>
                    <a:lumOff val="50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8"/>
            <p:cNvSpPr>
              <a:spLocks noEditPoints="1"/>
            </p:cNvSpPr>
            <p:nvPr/>
          </p:nvSpPr>
          <p:spPr bwMode="auto">
            <a:xfrm>
              <a:off x="1765262" y="3009117"/>
              <a:ext cx="450005" cy="430745"/>
            </a:xfrm>
            <a:custGeom>
              <a:avLst/>
              <a:gdLst>
                <a:gd name="T0" fmla="*/ 419 w 628"/>
                <a:gd name="T1" fmla="*/ 232 h 600"/>
                <a:gd name="T2" fmla="*/ 411 w 628"/>
                <a:gd name="T3" fmla="*/ 249 h 600"/>
                <a:gd name="T4" fmla="*/ 408 w 628"/>
                <a:gd name="T5" fmla="*/ 261 h 600"/>
                <a:gd name="T6" fmla="*/ 409 w 628"/>
                <a:gd name="T7" fmla="*/ 283 h 600"/>
                <a:gd name="T8" fmla="*/ 417 w 628"/>
                <a:gd name="T9" fmla="*/ 304 h 600"/>
                <a:gd name="T10" fmla="*/ 424 w 628"/>
                <a:gd name="T11" fmla="*/ 315 h 600"/>
                <a:gd name="T12" fmla="*/ 441 w 628"/>
                <a:gd name="T13" fmla="*/ 330 h 600"/>
                <a:gd name="T14" fmla="*/ 453 w 628"/>
                <a:gd name="T15" fmla="*/ 335 h 600"/>
                <a:gd name="T16" fmla="*/ 478 w 628"/>
                <a:gd name="T17" fmla="*/ 200 h 600"/>
                <a:gd name="T18" fmla="*/ 449 w 628"/>
                <a:gd name="T19" fmla="*/ 206 h 600"/>
                <a:gd name="T20" fmla="*/ 433 w 628"/>
                <a:gd name="T21" fmla="*/ 216 h 600"/>
                <a:gd name="T22" fmla="*/ 425 w 628"/>
                <a:gd name="T23" fmla="*/ 224 h 600"/>
                <a:gd name="T24" fmla="*/ 384 w 628"/>
                <a:gd name="T25" fmla="*/ 70 h 600"/>
                <a:gd name="T26" fmla="*/ 314 w 628"/>
                <a:gd name="T27" fmla="*/ 140 h 600"/>
                <a:gd name="T28" fmla="*/ 379 w 628"/>
                <a:gd name="T29" fmla="*/ 283 h 600"/>
                <a:gd name="T30" fmla="*/ 379 w 628"/>
                <a:gd name="T31" fmla="*/ 254 h 600"/>
                <a:gd name="T32" fmla="*/ 359 w 628"/>
                <a:gd name="T33" fmla="*/ 154 h 600"/>
                <a:gd name="T34" fmla="*/ 250 w 628"/>
                <a:gd name="T35" fmla="*/ 270 h 600"/>
                <a:gd name="T36" fmla="*/ 314 w 628"/>
                <a:gd name="T37" fmla="*/ 396 h 600"/>
                <a:gd name="T38" fmla="*/ 282 w 628"/>
                <a:gd name="T39" fmla="*/ 400 h 600"/>
                <a:gd name="T40" fmla="*/ 267 w 628"/>
                <a:gd name="T41" fmla="*/ 382 h 600"/>
                <a:gd name="T42" fmla="*/ 257 w 628"/>
                <a:gd name="T43" fmla="*/ 374 h 600"/>
                <a:gd name="T44" fmla="*/ 214 w 628"/>
                <a:gd name="T45" fmla="*/ 356 h 600"/>
                <a:gd name="T46" fmla="*/ 195 w 628"/>
                <a:gd name="T47" fmla="*/ 354 h 600"/>
                <a:gd name="T48" fmla="*/ 0 w 628"/>
                <a:gd name="T49" fmla="*/ 600 h 600"/>
                <a:gd name="T50" fmla="*/ 83 w 628"/>
                <a:gd name="T51" fmla="*/ 454 h 600"/>
                <a:gd name="T52" fmla="*/ 216 w 628"/>
                <a:gd name="T53" fmla="*/ 454 h 600"/>
                <a:gd name="T54" fmla="*/ 301 w 628"/>
                <a:gd name="T55" fmla="*/ 600 h 600"/>
                <a:gd name="T56" fmla="*/ 282 w 628"/>
                <a:gd name="T57" fmla="*/ 400 h 600"/>
                <a:gd name="T58" fmla="*/ 433 w 628"/>
                <a:gd name="T59" fmla="*/ 354 h 600"/>
                <a:gd name="T60" fmla="*/ 413 w 628"/>
                <a:gd name="T61" fmla="*/ 356 h 600"/>
                <a:gd name="T62" fmla="*/ 361 w 628"/>
                <a:gd name="T63" fmla="*/ 382 h 600"/>
                <a:gd name="T64" fmla="*/ 353 w 628"/>
                <a:gd name="T65" fmla="*/ 391 h 600"/>
                <a:gd name="T66" fmla="*/ 389 w 628"/>
                <a:gd name="T67" fmla="*/ 600 h 600"/>
                <a:gd name="T68" fmla="*/ 410 w 628"/>
                <a:gd name="T69" fmla="*/ 600 h 600"/>
                <a:gd name="T70" fmla="*/ 564 w 628"/>
                <a:gd name="T71" fmla="*/ 454 h 600"/>
                <a:gd name="T72" fmla="*/ 628 w 628"/>
                <a:gd name="T73" fmla="*/ 460 h 600"/>
                <a:gd name="T74" fmla="*/ 151 w 628"/>
                <a:gd name="T75" fmla="*/ 340 h 600"/>
                <a:gd name="T76" fmla="*/ 186 w 628"/>
                <a:gd name="T77" fmla="*/ 330 h 600"/>
                <a:gd name="T78" fmla="*/ 196 w 628"/>
                <a:gd name="T79" fmla="*/ 323 h 600"/>
                <a:gd name="T80" fmla="*/ 216 w 628"/>
                <a:gd name="T81" fmla="*/ 295 h 600"/>
                <a:gd name="T82" fmla="*/ 219 w 628"/>
                <a:gd name="T83" fmla="*/ 281 h 600"/>
                <a:gd name="T84" fmla="*/ 219 w 628"/>
                <a:gd name="T85" fmla="*/ 258 h 600"/>
                <a:gd name="T86" fmla="*/ 214 w 628"/>
                <a:gd name="T87" fmla="*/ 241 h 600"/>
                <a:gd name="T88" fmla="*/ 208 w 628"/>
                <a:gd name="T89" fmla="*/ 231 h 600"/>
                <a:gd name="T90" fmla="*/ 195 w 628"/>
                <a:gd name="T91" fmla="*/ 217 h 600"/>
                <a:gd name="T92" fmla="*/ 186 w 628"/>
                <a:gd name="T93" fmla="*/ 210 h 600"/>
                <a:gd name="T94" fmla="*/ 151 w 628"/>
                <a:gd name="T95" fmla="*/ 200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28" h="600">
                  <a:moveTo>
                    <a:pt x="425" y="224"/>
                  </a:moveTo>
                  <a:cubicBezTo>
                    <a:pt x="423" y="226"/>
                    <a:pt x="421" y="229"/>
                    <a:pt x="420" y="231"/>
                  </a:cubicBezTo>
                  <a:cubicBezTo>
                    <a:pt x="419" y="231"/>
                    <a:pt x="419" y="232"/>
                    <a:pt x="419" y="232"/>
                  </a:cubicBezTo>
                  <a:cubicBezTo>
                    <a:pt x="418" y="234"/>
                    <a:pt x="416" y="236"/>
                    <a:pt x="415" y="239"/>
                  </a:cubicBezTo>
                  <a:cubicBezTo>
                    <a:pt x="415" y="240"/>
                    <a:pt x="414" y="240"/>
                    <a:pt x="414" y="241"/>
                  </a:cubicBezTo>
                  <a:cubicBezTo>
                    <a:pt x="413" y="244"/>
                    <a:pt x="412" y="246"/>
                    <a:pt x="411" y="249"/>
                  </a:cubicBezTo>
                  <a:cubicBezTo>
                    <a:pt x="411" y="249"/>
                    <a:pt x="411" y="250"/>
                    <a:pt x="411" y="250"/>
                  </a:cubicBezTo>
                  <a:cubicBezTo>
                    <a:pt x="410" y="253"/>
                    <a:pt x="409" y="255"/>
                    <a:pt x="409" y="258"/>
                  </a:cubicBezTo>
                  <a:cubicBezTo>
                    <a:pt x="409" y="259"/>
                    <a:pt x="409" y="260"/>
                    <a:pt x="408" y="261"/>
                  </a:cubicBezTo>
                  <a:cubicBezTo>
                    <a:pt x="408" y="264"/>
                    <a:pt x="408" y="267"/>
                    <a:pt x="408" y="270"/>
                  </a:cubicBezTo>
                  <a:cubicBezTo>
                    <a:pt x="408" y="274"/>
                    <a:pt x="408" y="278"/>
                    <a:pt x="409" y="281"/>
                  </a:cubicBezTo>
                  <a:cubicBezTo>
                    <a:pt x="409" y="282"/>
                    <a:pt x="409" y="283"/>
                    <a:pt x="409" y="283"/>
                  </a:cubicBezTo>
                  <a:cubicBezTo>
                    <a:pt x="410" y="287"/>
                    <a:pt x="411" y="290"/>
                    <a:pt x="412" y="293"/>
                  </a:cubicBezTo>
                  <a:cubicBezTo>
                    <a:pt x="412" y="294"/>
                    <a:pt x="412" y="294"/>
                    <a:pt x="412" y="295"/>
                  </a:cubicBezTo>
                  <a:cubicBezTo>
                    <a:pt x="414" y="298"/>
                    <a:pt x="415" y="301"/>
                    <a:pt x="417" y="304"/>
                  </a:cubicBezTo>
                  <a:cubicBezTo>
                    <a:pt x="417" y="305"/>
                    <a:pt x="417" y="305"/>
                    <a:pt x="418" y="306"/>
                  </a:cubicBezTo>
                  <a:cubicBezTo>
                    <a:pt x="420" y="309"/>
                    <a:pt x="422" y="312"/>
                    <a:pt x="424" y="315"/>
                  </a:cubicBezTo>
                  <a:cubicBezTo>
                    <a:pt x="424" y="315"/>
                    <a:pt x="424" y="315"/>
                    <a:pt x="424" y="315"/>
                  </a:cubicBezTo>
                  <a:cubicBezTo>
                    <a:pt x="427" y="318"/>
                    <a:pt x="429" y="320"/>
                    <a:pt x="432" y="323"/>
                  </a:cubicBezTo>
                  <a:cubicBezTo>
                    <a:pt x="432" y="323"/>
                    <a:pt x="432" y="323"/>
                    <a:pt x="432" y="323"/>
                  </a:cubicBezTo>
                  <a:cubicBezTo>
                    <a:pt x="435" y="326"/>
                    <a:pt x="438" y="328"/>
                    <a:pt x="441" y="330"/>
                  </a:cubicBezTo>
                  <a:cubicBezTo>
                    <a:pt x="442" y="330"/>
                    <a:pt x="442" y="330"/>
                    <a:pt x="442" y="330"/>
                  </a:cubicBezTo>
                  <a:cubicBezTo>
                    <a:pt x="446" y="332"/>
                    <a:pt x="449" y="334"/>
                    <a:pt x="452" y="335"/>
                  </a:cubicBezTo>
                  <a:cubicBezTo>
                    <a:pt x="453" y="335"/>
                    <a:pt x="453" y="335"/>
                    <a:pt x="453" y="335"/>
                  </a:cubicBezTo>
                  <a:cubicBezTo>
                    <a:pt x="461" y="338"/>
                    <a:pt x="469" y="340"/>
                    <a:pt x="478" y="340"/>
                  </a:cubicBezTo>
                  <a:cubicBezTo>
                    <a:pt x="516" y="340"/>
                    <a:pt x="547" y="309"/>
                    <a:pt x="547" y="270"/>
                  </a:cubicBezTo>
                  <a:cubicBezTo>
                    <a:pt x="547" y="231"/>
                    <a:pt x="516" y="200"/>
                    <a:pt x="478" y="200"/>
                  </a:cubicBezTo>
                  <a:cubicBezTo>
                    <a:pt x="468" y="200"/>
                    <a:pt x="458" y="202"/>
                    <a:pt x="450" y="206"/>
                  </a:cubicBezTo>
                  <a:cubicBezTo>
                    <a:pt x="450" y="206"/>
                    <a:pt x="450" y="206"/>
                    <a:pt x="450" y="206"/>
                  </a:cubicBezTo>
                  <a:cubicBezTo>
                    <a:pt x="449" y="206"/>
                    <a:pt x="449" y="206"/>
                    <a:pt x="449" y="206"/>
                  </a:cubicBezTo>
                  <a:cubicBezTo>
                    <a:pt x="446" y="208"/>
                    <a:pt x="444" y="209"/>
                    <a:pt x="442" y="210"/>
                  </a:cubicBezTo>
                  <a:cubicBezTo>
                    <a:pt x="441" y="210"/>
                    <a:pt x="441" y="211"/>
                    <a:pt x="440" y="211"/>
                  </a:cubicBezTo>
                  <a:cubicBezTo>
                    <a:pt x="438" y="213"/>
                    <a:pt x="435" y="215"/>
                    <a:pt x="433" y="216"/>
                  </a:cubicBezTo>
                  <a:cubicBezTo>
                    <a:pt x="433" y="217"/>
                    <a:pt x="432" y="217"/>
                    <a:pt x="432" y="217"/>
                  </a:cubicBezTo>
                  <a:cubicBezTo>
                    <a:pt x="430" y="219"/>
                    <a:pt x="428" y="221"/>
                    <a:pt x="426" y="223"/>
                  </a:cubicBezTo>
                  <a:cubicBezTo>
                    <a:pt x="426" y="223"/>
                    <a:pt x="425" y="224"/>
                    <a:pt x="425" y="224"/>
                  </a:cubicBezTo>
                  <a:close/>
                  <a:moveTo>
                    <a:pt x="314" y="140"/>
                  </a:moveTo>
                  <a:lnTo>
                    <a:pt x="314" y="140"/>
                  </a:lnTo>
                  <a:cubicBezTo>
                    <a:pt x="353" y="140"/>
                    <a:pt x="384" y="108"/>
                    <a:pt x="384" y="70"/>
                  </a:cubicBezTo>
                  <a:cubicBezTo>
                    <a:pt x="384" y="31"/>
                    <a:pt x="353" y="0"/>
                    <a:pt x="314" y="0"/>
                  </a:cubicBezTo>
                  <a:cubicBezTo>
                    <a:pt x="275" y="0"/>
                    <a:pt x="244" y="31"/>
                    <a:pt x="244" y="70"/>
                  </a:cubicBezTo>
                  <a:cubicBezTo>
                    <a:pt x="244" y="108"/>
                    <a:pt x="275" y="140"/>
                    <a:pt x="314" y="140"/>
                  </a:cubicBezTo>
                  <a:close/>
                  <a:moveTo>
                    <a:pt x="379" y="336"/>
                  </a:moveTo>
                  <a:lnTo>
                    <a:pt x="379" y="336"/>
                  </a:lnTo>
                  <a:lnTo>
                    <a:pt x="379" y="283"/>
                  </a:lnTo>
                  <a:cubicBezTo>
                    <a:pt x="379" y="279"/>
                    <a:pt x="378" y="274"/>
                    <a:pt x="378" y="270"/>
                  </a:cubicBezTo>
                  <a:cubicBezTo>
                    <a:pt x="378" y="266"/>
                    <a:pt x="379" y="262"/>
                    <a:pt x="379" y="257"/>
                  </a:cubicBezTo>
                  <a:lnTo>
                    <a:pt x="379" y="254"/>
                  </a:lnTo>
                  <a:lnTo>
                    <a:pt x="380" y="254"/>
                  </a:lnTo>
                  <a:cubicBezTo>
                    <a:pt x="385" y="223"/>
                    <a:pt x="404" y="197"/>
                    <a:pt x="431" y="183"/>
                  </a:cubicBezTo>
                  <a:cubicBezTo>
                    <a:pt x="412" y="165"/>
                    <a:pt x="387" y="154"/>
                    <a:pt x="359" y="154"/>
                  </a:cubicBezTo>
                  <a:lnTo>
                    <a:pt x="269" y="154"/>
                  </a:lnTo>
                  <a:cubicBezTo>
                    <a:pt x="241" y="154"/>
                    <a:pt x="216" y="165"/>
                    <a:pt x="197" y="183"/>
                  </a:cubicBezTo>
                  <a:cubicBezTo>
                    <a:pt x="228" y="199"/>
                    <a:pt x="250" y="232"/>
                    <a:pt x="250" y="270"/>
                  </a:cubicBezTo>
                  <a:cubicBezTo>
                    <a:pt x="250" y="278"/>
                    <a:pt x="249" y="285"/>
                    <a:pt x="247" y="293"/>
                  </a:cubicBezTo>
                  <a:lnTo>
                    <a:pt x="247" y="335"/>
                  </a:lnTo>
                  <a:cubicBezTo>
                    <a:pt x="276" y="347"/>
                    <a:pt x="299" y="369"/>
                    <a:pt x="314" y="396"/>
                  </a:cubicBezTo>
                  <a:cubicBezTo>
                    <a:pt x="328" y="369"/>
                    <a:pt x="352" y="348"/>
                    <a:pt x="379" y="336"/>
                  </a:cubicBezTo>
                  <a:close/>
                  <a:moveTo>
                    <a:pt x="282" y="400"/>
                  </a:moveTo>
                  <a:lnTo>
                    <a:pt x="282" y="400"/>
                  </a:lnTo>
                  <a:cubicBezTo>
                    <a:pt x="280" y="397"/>
                    <a:pt x="278" y="394"/>
                    <a:pt x="275" y="391"/>
                  </a:cubicBezTo>
                  <a:cubicBezTo>
                    <a:pt x="275" y="390"/>
                    <a:pt x="274" y="390"/>
                    <a:pt x="274" y="390"/>
                  </a:cubicBezTo>
                  <a:cubicBezTo>
                    <a:pt x="272" y="387"/>
                    <a:pt x="270" y="385"/>
                    <a:pt x="267" y="382"/>
                  </a:cubicBezTo>
                  <a:cubicBezTo>
                    <a:pt x="267" y="382"/>
                    <a:pt x="266" y="382"/>
                    <a:pt x="266" y="381"/>
                  </a:cubicBezTo>
                  <a:cubicBezTo>
                    <a:pt x="263" y="379"/>
                    <a:pt x="261" y="377"/>
                    <a:pt x="258" y="37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47" y="367"/>
                    <a:pt x="237" y="362"/>
                    <a:pt x="225" y="359"/>
                  </a:cubicBezTo>
                  <a:cubicBezTo>
                    <a:pt x="223" y="358"/>
                    <a:pt x="220" y="357"/>
                    <a:pt x="218" y="357"/>
                  </a:cubicBezTo>
                  <a:cubicBezTo>
                    <a:pt x="217" y="356"/>
                    <a:pt x="215" y="356"/>
                    <a:pt x="214" y="356"/>
                  </a:cubicBezTo>
                  <a:cubicBezTo>
                    <a:pt x="212" y="356"/>
                    <a:pt x="210" y="355"/>
                    <a:pt x="208" y="355"/>
                  </a:cubicBezTo>
                  <a:cubicBezTo>
                    <a:pt x="207" y="355"/>
                    <a:pt x="206" y="355"/>
                    <a:pt x="205" y="355"/>
                  </a:cubicBezTo>
                  <a:cubicBezTo>
                    <a:pt x="202" y="354"/>
                    <a:pt x="199" y="354"/>
                    <a:pt x="195" y="354"/>
                  </a:cubicBezTo>
                  <a:lnTo>
                    <a:pt x="105" y="354"/>
                  </a:lnTo>
                  <a:cubicBezTo>
                    <a:pt x="47" y="354"/>
                    <a:pt x="0" y="401"/>
                    <a:pt x="0" y="460"/>
                  </a:cubicBezTo>
                  <a:lnTo>
                    <a:pt x="0" y="600"/>
                  </a:lnTo>
                  <a:lnTo>
                    <a:pt x="62" y="600"/>
                  </a:lnTo>
                  <a:lnTo>
                    <a:pt x="62" y="454"/>
                  </a:lnTo>
                  <a:lnTo>
                    <a:pt x="83" y="454"/>
                  </a:lnTo>
                  <a:lnTo>
                    <a:pt x="83" y="600"/>
                  </a:lnTo>
                  <a:lnTo>
                    <a:pt x="216" y="600"/>
                  </a:lnTo>
                  <a:lnTo>
                    <a:pt x="216" y="454"/>
                  </a:lnTo>
                  <a:lnTo>
                    <a:pt x="237" y="454"/>
                  </a:lnTo>
                  <a:lnTo>
                    <a:pt x="237" y="600"/>
                  </a:lnTo>
                  <a:lnTo>
                    <a:pt x="301" y="600"/>
                  </a:lnTo>
                  <a:lnTo>
                    <a:pt x="301" y="460"/>
                  </a:lnTo>
                  <a:cubicBezTo>
                    <a:pt x="301" y="437"/>
                    <a:pt x="294" y="417"/>
                    <a:pt x="282" y="400"/>
                  </a:cubicBezTo>
                  <a:cubicBezTo>
                    <a:pt x="282" y="400"/>
                    <a:pt x="282" y="400"/>
                    <a:pt x="282" y="400"/>
                  </a:cubicBezTo>
                  <a:close/>
                  <a:moveTo>
                    <a:pt x="523" y="354"/>
                  </a:moveTo>
                  <a:lnTo>
                    <a:pt x="523" y="354"/>
                  </a:lnTo>
                  <a:lnTo>
                    <a:pt x="433" y="354"/>
                  </a:lnTo>
                  <a:cubicBezTo>
                    <a:pt x="429" y="354"/>
                    <a:pt x="426" y="354"/>
                    <a:pt x="423" y="355"/>
                  </a:cubicBezTo>
                  <a:cubicBezTo>
                    <a:pt x="422" y="355"/>
                    <a:pt x="421" y="355"/>
                    <a:pt x="420" y="355"/>
                  </a:cubicBezTo>
                  <a:cubicBezTo>
                    <a:pt x="418" y="355"/>
                    <a:pt x="415" y="356"/>
                    <a:pt x="413" y="356"/>
                  </a:cubicBezTo>
                  <a:cubicBezTo>
                    <a:pt x="412" y="356"/>
                    <a:pt x="411" y="356"/>
                    <a:pt x="410" y="357"/>
                  </a:cubicBezTo>
                  <a:cubicBezTo>
                    <a:pt x="408" y="357"/>
                    <a:pt x="405" y="358"/>
                    <a:pt x="403" y="358"/>
                  </a:cubicBezTo>
                  <a:cubicBezTo>
                    <a:pt x="387" y="363"/>
                    <a:pt x="373" y="371"/>
                    <a:pt x="361" y="382"/>
                  </a:cubicBezTo>
                  <a:cubicBezTo>
                    <a:pt x="361" y="382"/>
                    <a:pt x="361" y="382"/>
                    <a:pt x="361" y="383"/>
                  </a:cubicBezTo>
                  <a:cubicBezTo>
                    <a:pt x="358" y="385"/>
                    <a:pt x="356" y="388"/>
                    <a:pt x="353" y="390"/>
                  </a:cubicBezTo>
                  <a:cubicBezTo>
                    <a:pt x="353" y="390"/>
                    <a:pt x="353" y="391"/>
                    <a:pt x="353" y="391"/>
                  </a:cubicBezTo>
                  <a:cubicBezTo>
                    <a:pt x="337" y="409"/>
                    <a:pt x="327" y="433"/>
                    <a:pt x="327" y="460"/>
                  </a:cubicBezTo>
                  <a:lnTo>
                    <a:pt x="327" y="600"/>
                  </a:lnTo>
                  <a:lnTo>
                    <a:pt x="389" y="600"/>
                  </a:lnTo>
                  <a:lnTo>
                    <a:pt x="389" y="454"/>
                  </a:lnTo>
                  <a:lnTo>
                    <a:pt x="410" y="454"/>
                  </a:lnTo>
                  <a:lnTo>
                    <a:pt x="410" y="600"/>
                  </a:lnTo>
                  <a:lnTo>
                    <a:pt x="543" y="600"/>
                  </a:lnTo>
                  <a:lnTo>
                    <a:pt x="543" y="454"/>
                  </a:lnTo>
                  <a:lnTo>
                    <a:pt x="564" y="454"/>
                  </a:lnTo>
                  <a:lnTo>
                    <a:pt x="564" y="600"/>
                  </a:lnTo>
                  <a:lnTo>
                    <a:pt x="628" y="600"/>
                  </a:lnTo>
                  <a:lnTo>
                    <a:pt x="628" y="460"/>
                  </a:lnTo>
                  <a:cubicBezTo>
                    <a:pt x="628" y="401"/>
                    <a:pt x="581" y="354"/>
                    <a:pt x="523" y="354"/>
                  </a:cubicBezTo>
                  <a:close/>
                  <a:moveTo>
                    <a:pt x="151" y="340"/>
                  </a:moveTo>
                  <a:lnTo>
                    <a:pt x="151" y="340"/>
                  </a:lnTo>
                  <a:cubicBezTo>
                    <a:pt x="159" y="340"/>
                    <a:pt x="167" y="338"/>
                    <a:pt x="175" y="335"/>
                  </a:cubicBezTo>
                  <a:cubicBezTo>
                    <a:pt x="175" y="335"/>
                    <a:pt x="175" y="335"/>
                    <a:pt x="176" y="335"/>
                  </a:cubicBezTo>
                  <a:cubicBezTo>
                    <a:pt x="179" y="334"/>
                    <a:pt x="183" y="332"/>
                    <a:pt x="186" y="330"/>
                  </a:cubicBezTo>
                  <a:cubicBezTo>
                    <a:pt x="186" y="330"/>
                    <a:pt x="186" y="330"/>
                    <a:pt x="186" y="330"/>
                  </a:cubicBezTo>
                  <a:cubicBezTo>
                    <a:pt x="190" y="328"/>
                    <a:pt x="193" y="326"/>
                    <a:pt x="196" y="323"/>
                  </a:cubicBezTo>
                  <a:cubicBezTo>
                    <a:pt x="196" y="323"/>
                    <a:pt x="196" y="323"/>
                    <a:pt x="196" y="323"/>
                  </a:cubicBezTo>
                  <a:cubicBezTo>
                    <a:pt x="202" y="318"/>
                    <a:pt x="206" y="312"/>
                    <a:pt x="210" y="306"/>
                  </a:cubicBezTo>
                  <a:cubicBezTo>
                    <a:pt x="211" y="305"/>
                    <a:pt x="211" y="305"/>
                    <a:pt x="211" y="304"/>
                  </a:cubicBezTo>
                  <a:cubicBezTo>
                    <a:pt x="213" y="301"/>
                    <a:pt x="214" y="298"/>
                    <a:pt x="216" y="295"/>
                  </a:cubicBezTo>
                  <a:cubicBezTo>
                    <a:pt x="216" y="294"/>
                    <a:pt x="216" y="294"/>
                    <a:pt x="216" y="293"/>
                  </a:cubicBezTo>
                  <a:cubicBezTo>
                    <a:pt x="217" y="290"/>
                    <a:pt x="218" y="287"/>
                    <a:pt x="219" y="283"/>
                  </a:cubicBezTo>
                  <a:cubicBezTo>
                    <a:pt x="219" y="282"/>
                    <a:pt x="219" y="282"/>
                    <a:pt x="219" y="281"/>
                  </a:cubicBezTo>
                  <a:cubicBezTo>
                    <a:pt x="220" y="278"/>
                    <a:pt x="220" y="274"/>
                    <a:pt x="220" y="270"/>
                  </a:cubicBezTo>
                  <a:cubicBezTo>
                    <a:pt x="220" y="267"/>
                    <a:pt x="220" y="264"/>
                    <a:pt x="220" y="261"/>
                  </a:cubicBezTo>
                  <a:cubicBezTo>
                    <a:pt x="219" y="260"/>
                    <a:pt x="219" y="259"/>
                    <a:pt x="219" y="258"/>
                  </a:cubicBezTo>
                  <a:cubicBezTo>
                    <a:pt x="219" y="255"/>
                    <a:pt x="218" y="252"/>
                    <a:pt x="217" y="250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6" y="246"/>
                    <a:pt x="215" y="244"/>
                    <a:pt x="214" y="241"/>
                  </a:cubicBezTo>
                  <a:cubicBezTo>
                    <a:pt x="214" y="240"/>
                    <a:pt x="213" y="240"/>
                    <a:pt x="213" y="239"/>
                  </a:cubicBezTo>
                  <a:cubicBezTo>
                    <a:pt x="212" y="236"/>
                    <a:pt x="210" y="234"/>
                    <a:pt x="209" y="231"/>
                  </a:cubicBezTo>
                  <a:lnTo>
                    <a:pt x="208" y="231"/>
                  </a:lnTo>
                  <a:cubicBezTo>
                    <a:pt x="207" y="229"/>
                    <a:pt x="205" y="226"/>
                    <a:pt x="203" y="224"/>
                  </a:cubicBezTo>
                  <a:cubicBezTo>
                    <a:pt x="203" y="224"/>
                    <a:pt x="202" y="223"/>
                    <a:pt x="202" y="223"/>
                  </a:cubicBezTo>
                  <a:cubicBezTo>
                    <a:pt x="200" y="221"/>
                    <a:pt x="198" y="219"/>
                    <a:pt x="195" y="217"/>
                  </a:cubicBezTo>
                  <a:cubicBezTo>
                    <a:pt x="195" y="217"/>
                    <a:pt x="195" y="217"/>
                    <a:pt x="195" y="216"/>
                  </a:cubicBezTo>
                  <a:cubicBezTo>
                    <a:pt x="193" y="215"/>
                    <a:pt x="190" y="213"/>
                    <a:pt x="188" y="211"/>
                  </a:cubicBezTo>
                  <a:cubicBezTo>
                    <a:pt x="187" y="211"/>
                    <a:pt x="187" y="210"/>
                    <a:pt x="186" y="210"/>
                  </a:cubicBezTo>
                  <a:cubicBezTo>
                    <a:pt x="184" y="209"/>
                    <a:pt x="181" y="207"/>
                    <a:pt x="179" y="206"/>
                  </a:cubicBezTo>
                  <a:cubicBezTo>
                    <a:pt x="179" y="206"/>
                    <a:pt x="178" y="206"/>
                    <a:pt x="178" y="206"/>
                  </a:cubicBezTo>
                  <a:cubicBezTo>
                    <a:pt x="170" y="202"/>
                    <a:pt x="160" y="200"/>
                    <a:pt x="151" y="200"/>
                  </a:cubicBezTo>
                  <a:cubicBezTo>
                    <a:pt x="112" y="200"/>
                    <a:pt x="81" y="231"/>
                    <a:pt x="81" y="270"/>
                  </a:cubicBezTo>
                  <a:cubicBezTo>
                    <a:pt x="81" y="309"/>
                    <a:pt x="112" y="340"/>
                    <a:pt x="151" y="3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396" tIns="45698" rIns="91396" bIns="45698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27" name="组合 2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GrpSpPr/>
          <p:nvPr/>
        </p:nvGrpSpPr>
        <p:grpSpPr>
          <a:xfrm>
            <a:off x="4558607" y="1896787"/>
            <a:ext cx="1158541" cy="1393591"/>
            <a:chOff x="5329386" y="1999438"/>
            <a:chExt cx="1544637" cy="1858022"/>
          </a:xfrm>
        </p:grpSpPr>
        <p:sp>
          <p:nvSpPr>
            <p:cNvPr id="28" name="Freeform 30"/>
            <p:cNvSpPr>
              <a:spLocks/>
            </p:cNvSpPr>
            <p:nvPr/>
          </p:nvSpPr>
          <p:spPr bwMode="auto">
            <a:xfrm flipV="1">
              <a:off x="5329386" y="2098742"/>
              <a:ext cx="1544637" cy="1758718"/>
            </a:xfrm>
            <a:custGeom>
              <a:avLst/>
              <a:gdLst>
                <a:gd name="T0" fmla="*/ 0 w 973"/>
                <a:gd name="T1" fmla="*/ 326 h 1300"/>
                <a:gd name="T2" fmla="*/ 487 w 973"/>
                <a:gd name="T3" fmla="*/ 0 h 1300"/>
                <a:gd name="T4" fmla="*/ 973 w 973"/>
                <a:gd name="T5" fmla="*/ 326 h 1300"/>
                <a:gd name="T6" fmla="*/ 973 w 973"/>
                <a:gd name="T7" fmla="*/ 1300 h 1300"/>
                <a:gd name="T8" fmla="*/ 0 w 973"/>
                <a:gd name="T9" fmla="*/ 1300 h 1300"/>
                <a:gd name="T10" fmla="*/ 0 w 973"/>
                <a:gd name="T11" fmla="*/ 326 h 1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3" h="1300">
                  <a:moveTo>
                    <a:pt x="0" y="326"/>
                  </a:moveTo>
                  <a:lnTo>
                    <a:pt x="487" y="0"/>
                  </a:lnTo>
                  <a:lnTo>
                    <a:pt x="973" y="326"/>
                  </a:lnTo>
                  <a:lnTo>
                    <a:pt x="973" y="1300"/>
                  </a:lnTo>
                  <a:lnTo>
                    <a:pt x="0" y="1300"/>
                  </a:lnTo>
                  <a:lnTo>
                    <a:pt x="0" y="326"/>
                  </a:lnTo>
                  <a:close/>
                </a:path>
              </a:pathLst>
            </a:custGeom>
            <a:solidFill>
              <a:schemeClr val="accent3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29" name="圆角矩形 28"/>
            <p:cNvSpPr/>
            <p:nvPr/>
          </p:nvSpPr>
          <p:spPr>
            <a:xfrm flipV="1">
              <a:off x="5482958" y="2213045"/>
              <a:ext cx="1224371" cy="323480"/>
            </a:xfrm>
            <a:prstGeom prst="roundRect">
              <a:avLst>
                <a:gd name="adj" fmla="val 50000"/>
              </a:avLst>
            </a:prstGeom>
            <a:solidFill>
              <a:srgbClr val="FCF6E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5656448" y="1999438"/>
              <a:ext cx="890515" cy="61535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399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2399" dirty="0">
                <a:solidFill>
                  <a:schemeClr val="tx1">
                    <a:lumMod val="50000"/>
                    <a:lumOff val="50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1" name="Freeform 26"/>
            <p:cNvSpPr>
              <a:spLocks noEditPoints="1"/>
            </p:cNvSpPr>
            <p:nvPr/>
          </p:nvSpPr>
          <p:spPr bwMode="auto">
            <a:xfrm>
              <a:off x="5930692" y="3009117"/>
              <a:ext cx="372242" cy="391090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396" tIns="45698" rIns="91396" bIns="45698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>
                <a:solidFill>
                  <a:schemeClr val="accent2"/>
                </a:solidFill>
              </a:endParaRPr>
            </a:p>
          </p:txBody>
        </p:sp>
      </p:grpSp>
      <p:grpSp>
        <p:nvGrpSpPr>
          <p:cNvPr id="32" name="组合 31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GrpSpPr/>
          <p:nvPr/>
        </p:nvGrpSpPr>
        <p:grpSpPr>
          <a:xfrm>
            <a:off x="2558370" y="3589285"/>
            <a:ext cx="1158541" cy="1319111"/>
            <a:chOff x="3223870" y="4349448"/>
            <a:chExt cx="1544637" cy="1758718"/>
          </a:xfrm>
        </p:grpSpPr>
        <p:sp>
          <p:nvSpPr>
            <p:cNvPr id="33" name="Freeform 30"/>
            <p:cNvSpPr>
              <a:spLocks/>
            </p:cNvSpPr>
            <p:nvPr/>
          </p:nvSpPr>
          <p:spPr bwMode="auto">
            <a:xfrm>
              <a:off x="3223870" y="4349448"/>
              <a:ext cx="1544637" cy="1758718"/>
            </a:xfrm>
            <a:custGeom>
              <a:avLst/>
              <a:gdLst>
                <a:gd name="T0" fmla="*/ 0 w 973"/>
                <a:gd name="T1" fmla="*/ 326 h 1300"/>
                <a:gd name="T2" fmla="*/ 487 w 973"/>
                <a:gd name="T3" fmla="*/ 0 h 1300"/>
                <a:gd name="T4" fmla="*/ 973 w 973"/>
                <a:gd name="T5" fmla="*/ 326 h 1300"/>
                <a:gd name="T6" fmla="*/ 973 w 973"/>
                <a:gd name="T7" fmla="*/ 1300 h 1300"/>
                <a:gd name="T8" fmla="*/ 0 w 973"/>
                <a:gd name="T9" fmla="*/ 1300 h 1300"/>
                <a:gd name="T10" fmla="*/ 0 w 973"/>
                <a:gd name="T11" fmla="*/ 326 h 1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3" h="1300">
                  <a:moveTo>
                    <a:pt x="0" y="326"/>
                  </a:moveTo>
                  <a:lnTo>
                    <a:pt x="487" y="0"/>
                  </a:lnTo>
                  <a:lnTo>
                    <a:pt x="973" y="326"/>
                  </a:lnTo>
                  <a:lnTo>
                    <a:pt x="973" y="1300"/>
                  </a:lnTo>
                  <a:lnTo>
                    <a:pt x="0" y="1300"/>
                  </a:lnTo>
                  <a:lnTo>
                    <a:pt x="0" y="32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3377442" y="5670383"/>
              <a:ext cx="1224371" cy="323480"/>
            </a:xfrm>
            <a:prstGeom prst="roundRect">
              <a:avLst>
                <a:gd name="adj" fmla="val 50000"/>
              </a:avLst>
            </a:prstGeom>
            <a:solidFill>
              <a:srgbClr val="FFF9E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551545" y="5452162"/>
              <a:ext cx="890515" cy="61534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399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2399" dirty="0">
                <a:solidFill>
                  <a:schemeClr val="tx1">
                    <a:lumMod val="50000"/>
                    <a:lumOff val="50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6" name="Freeform 31"/>
            <p:cNvSpPr>
              <a:spLocks noEditPoints="1"/>
            </p:cNvSpPr>
            <p:nvPr/>
          </p:nvSpPr>
          <p:spPr bwMode="auto">
            <a:xfrm>
              <a:off x="3843451" y="4769987"/>
              <a:ext cx="355432" cy="446982"/>
            </a:xfrm>
            <a:custGeom>
              <a:avLst/>
              <a:gdLst>
                <a:gd name="T0" fmla="*/ 82 w 484"/>
                <a:gd name="T1" fmla="*/ 166 h 606"/>
                <a:gd name="T2" fmla="*/ 82 w 484"/>
                <a:gd name="T3" fmla="*/ 186 h 606"/>
                <a:gd name="T4" fmla="*/ 331 w 484"/>
                <a:gd name="T5" fmla="*/ 193 h 606"/>
                <a:gd name="T6" fmla="*/ 331 w 484"/>
                <a:gd name="T7" fmla="*/ 173 h 606"/>
                <a:gd name="T8" fmla="*/ 387 w 484"/>
                <a:gd name="T9" fmla="*/ 556 h 606"/>
                <a:gd name="T10" fmla="*/ 388 w 484"/>
                <a:gd name="T11" fmla="*/ 564 h 606"/>
                <a:gd name="T12" fmla="*/ 418 w 484"/>
                <a:gd name="T13" fmla="*/ 594 h 606"/>
                <a:gd name="T14" fmla="*/ 474 w 484"/>
                <a:gd name="T15" fmla="*/ 581 h 606"/>
                <a:gd name="T16" fmla="*/ 474 w 484"/>
                <a:gd name="T17" fmla="*/ 531 h 606"/>
                <a:gd name="T18" fmla="*/ 444 w 484"/>
                <a:gd name="T19" fmla="*/ 501 h 606"/>
                <a:gd name="T20" fmla="*/ 418 w 484"/>
                <a:gd name="T21" fmla="*/ 519 h 606"/>
                <a:gd name="T22" fmla="*/ 384 w 484"/>
                <a:gd name="T23" fmla="*/ 553 h 606"/>
                <a:gd name="T24" fmla="*/ 218 w 484"/>
                <a:gd name="T25" fmla="*/ 354 h 606"/>
                <a:gd name="T26" fmla="*/ 229 w 484"/>
                <a:gd name="T27" fmla="*/ 336 h 606"/>
                <a:gd name="T28" fmla="*/ 207 w 484"/>
                <a:gd name="T29" fmla="*/ 320 h 606"/>
                <a:gd name="T30" fmla="*/ 207 w 484"/>
                <a:gd name="T31" fmla="*/ 327 h 606"/>
                <a:gd name="T32" fmla="*/ 246 w 484"/>
                <a:gd name="T33" fmla="*/ 422 h 606"/>
                <a:gd name="T34" fmla="*/ 297 w 484"/>
                <a:gd name="T35" fmla="*/ 364 h 606"/>
                <a:gd name="T36" fmla="*/ 296 w 484"/>
                <a:gd name="T37" fmla="*/ 357 h 606"/>
                <a:gd name="T38" fmla="*/ 224 w 484"/>
                <a:gd name="T39" fmla="*/ 362 h 606"/>
                <a:gd name="T40" fmla="*/ 224 w 484"/>
                <a:gd name="T41" fmla="*/ 368 h 606"/>
                <a:gd name="T42" fmla="*/ 246 w 484"/>
                <a:gd name="T43" fmla="*/ 422 h 606"/>
                <a:gd name="T44" fmla="*/ 429 w 484"/>
                <a:gd name="T45" fmla="*/ 493 h 606"/>
                <a:gd name="T46" fmla="*/ 429 w 484"/>
                <a:gd name="T47" fmla="*/ 487 h 606"/>
                <a:gd name="T48" fmla="*/ 394 w 484"/>
                <a:gd name="T49" fmla="*/ 451 h 606"/>
                <a:gd name="T50" fmla="*/ 256 w 484"/>
                <a:gd name="T51" fmla="*/ 425 h 606"/>
                <a:gd name="T52" fmla="*/ 256 w 484"/>
                <a:gd name="T53" fmla="*/ 432 h 606"/>
                <a:gd name="T54" fmla="*/ 354 w 484"/>
                <a:gd name="T55" fmla="*/ 530 h 606"/>
                <a:gd name="T56" fmla="*/ 395 w 484"/>
                <a:gd name="T57" fmla="*/ 528 h 606"/>
                <a:gd name="T58" fmla="*/ 20 w 484"/>
                <a:gd name="T59" fmla="*/ 150 h 606"/>
                <a:gd name="T60" fmla="*/ 89 w 484"/>
                <a:gd name="T61" fmla="*/ 152 h 606"/>
                <a:gd name="T62" fmla="*/ 141 w 484"/>
                <a:gd name="T63" fmla="*/ 100 h 606"/>
                <a:gd name="T64" fmla="*/ 141 w 484"/>
                <a:gd name="T65" fmla="*/ 93 h 606"/>
                <a:gd name="T66" fmla="*/ 383 w 484"/>
                <a:gd name="T67" fmla="*/ 27 h 606"/>
                <a:gd name="T68" fmla="*/ 394 w 484"/>
                <a:gd name="T69" fmla="*/ 422 h 606"/>
                <a:gd name="T70" fmla="*/ 414 w 484"/>
                <a:gd name="T71" fmla="*/ 449 h 606"/>
                <a:gd name="T72" fmla="*/ 414 w 484"/>
                <a:gd name="T73" fmla="*/ 39 h 606"/>
                <a:gd name="T74" fmla="*/ 383 w 484"/>
                <a:gd name="T75" fmla="*/ 0 h 606"/>
                <a:gd name="T76" fmla="*/ 121 w 484"/>
                <a:gd name="T77" fmla="*/ 2 h 606"/>
                <a:gd name="T78" fmla="*/ 0 w 484"/>
                <a:gd name="T79" fmla="*/ 123 h 606"/>
                <a:gd name="T80" fmla="*/ 0 w 484"/>
                <a:gd name="T81" fmla="*/ 492 h 606"/>
                <a:gd name="T82" fmla="*/ 32 w 484"/>
                <a:gd name="T83" fmla="*/ 530 h 606"/>
                <a:gd name="T84" fmla="*/ 319 w 484"/>
                <a:gd name="T85" fmla="*/ 524 h 606"/>
                <a:gd name="T86" fmla="*/ 305 w 484"/>
                <a:gd name="T87" fmla="*/ 503 h 606"/>
                <a:gd name="T88" fmla="*/ 20 w 484"/>
                <a:gd name="T89" fmla="*/ 492 h 606"/>
                <a:gd name="T90" fmla="*/ 20 w 484"/>
                <a:gd name="T91" fmla="*/ 150 h 606"/>
                <a:gd name="T92" fmla="*/ 156 w 484"/>
                <a:gd name="T93" fmla="*/ 321 h 606"/>
                <a:gd name="T94" fmla="*/ 156 w 484"/>
                <a:gd name="T95" fmla="*/ 301 h 606"/>
                <a:gd name="T96" fmla="*/ 82 w 484"/>
                <a:gd name="T97" fmla="*/ 294 h 606"/>
                <a:gd name="T98" fmla="*/ 82 w 484"/>
                <a:gd name="T99" fmla="*/ 315 h 606"/>
                <a:gd name="T100" fmla="*/ 82 w 484"/>
                <a:gd name="T101" fmla="*/ 272 h 606"/>
                <a:gd name="T102" fmla="*/ 331 w 484"/>
                <a:gd name="T103" fmla="*/ 279 h 606"/>
                <a:gd name="T104" fmla="*/ 331 w 484"/>
                <a:gd name="T105" fmla="*/ 258 h 606"/>
                <a:gd name="T106" fmla="*/ 82 w 484"/>
                <a:gd name="T107" fmla="*/ 252 h 606"/>
                <a:gd name="T108" fmla="*/ 82 w 484"/>
                <a:gd name="T109" fmla="*/ 272 h 606"/>
                <a:gd name="T110" fmla="*/ 82 w 484"/>
                <a:gd name="T111" fmla="*/ 236 h 606"/>
                <a:gd name="T112" fmla="*/ 331 w 484"/>
                <a:gd name="T113" fmla="*/ 229 h 606"/>
                <a:gd name="T114" fmla="*/ 331 w 484"/>
                <a:gd name="T115" fmla="*/ 209 h 606"/>
                <a:gd name="T116" fmla="*/ 82 w 484"/>
                <a:gd name="T117" fmla="*/ 216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84" h="606">
                  <a:moveTo>
                    <a:pt x="331" y="166"/>
                  </a:moveTo>
                  <a:lnTo>
                    <a:pt x="82" y="166"/>
                  </a:lnTo>
                  <a:lnTo>
                    <a:pt x="82" y="173"/>
                  </a:lnTo>
                  <a:lnTo>
                    <a:pt x="82" y="186"/>
                  </a:lnTo>
                  <a:lnTo>
                    <a:pt x="82" y="193"/>
                  </a:lnTo>
                  <a:lnTo>
                    <a:pt x="331" y="193"/>
                  </a:lnTo>
                  <a:lnTo>
                    <a:pt x="331" y="186"/>
                  </a:lnTo>
                  <a:lnTo>
                    <a:pt x="331" y="173"/>
                  </a:lnTo>
                  <a:lnTo>
                    <a:pt x="331" y="166"/>
                  </a:lnTo>
                  <a:close/>
                  <a:moveTo>
                    <a:pt x="387" y="556"/>
                  </a:moveTo>
                  <a:lnTo>
                    <a:pt x="384" y="560"/>
                  </a:lnTo>
                  <a:lnTo>
                    <a:pt x="388" y="564"/>
                  </a:lnTo>
                  <a:lnTo>
                    <a:pt x="408" y="583"/>
                  </a:lnTo>
                  <a:lnTo>
                    <a:pt x="418" y="594"/>
                  </a:lnTo>
                  <a:cubicBezTo>
                    <a:pt x="430" y="606"/>
                    <a:pt x="450" y="606"/>
                    <a:pt x="462" y="594"/>
                  </a:cubicBezTo>
                  <a:lnTo>
                    <a:pt x="474" y="581"/>
                  </a:lnTo>
                  <a:cubicBezTo>
                    <a:pt x="481" y="575"/>
                    <a:pt x="484" y="565"/>
                    <a:pt x="483" y="556"/>
                  </a:cubicBezTo>
                  <a:cubicBezTo>
                    <a:pt x="484" y="547"/>
                    <a:pt x="481" y="538"/>
                    <a:pt x="474" y="531"/>
                  </a:cubicBezTo>
                  <a:lnTo>
                    <a:pt x="462" y="519"/>
                  </a:lnTo>
                  <a:lnTo>
                    <a:pt x="444" y="501"/>
                  </a:lnTo>
                  <a:lnTo>
                    <a:pt x="440" y="497"/>
                  </a:lnTo>
                  <a:lnTo>
                    <a:pt x="418" y="519"/>
                  </a:lnTo>
                  <a:lnTo>
                    <a:pt x="412" y="525"/>
                  </a:lnTo>
                  <a:lnTo>
                    <a:pt x="384" y="553"/>
                  </a:lnTo>
                  <a:lnTo>
                    <a:pt x="387" y="556"/>
                  </a:lnTo>
                  <a:close/>
                  <a:moveTo>
                    <a:pt x="218" y="354"/>
                  </a:moveTo>
                  <a:lnTo>
                    <a:pt x="234" y="338"/>
                  </a:lnTo>
                  <a:lnTo>
                    <a:pt x="229" y="336"/>
                  </a:lnTo>
                  <a:lnTo>
                    <a:pt x="234" y="331"/>
                  </a:lnTo>
                  <a:lnTo>
                    <a:pt x="207" y="320"/>
                  </a:lnTo>
                  <a:lnTo>
                    <a:pt x="211" y="328"/>
                  </a:lnTo>
                  <a:lnTo>
                    <a:pt x="207" y="327"/>
                  </a:lnTo>
                  <a:lnTo>
                    <a:pt x="218" y="354"/>
                  </a:lnTo>
                  <a:close/>
                  <a:moveTo>
                    <a:pt x="246" y="422"/>
                  </a:moveTo>
                  <a:lnTo>
                    <a:pt x="302" y="366"/>
                  </a:lnTo>
                  <a:lnTo>
                    <a:pt x="297" y="364"/>
                  </a:lnTo>
                  <a:lnTo>
                    <a:pt x="302" y="359"/>
                  </a:lnTo>
                  <a:lnTo>
                    <a:pt x="296" y="357"/>
                  </a:lnTo>
                  <a:lnTo>
                    <a:pt x="249" y="337"/>
                  </a:lnTo>
                  <a:lnTo>
                    <a:pt x="224" y="362"/>
                  </a:lnTo>
                  <a:lnTo>
                    <a:pt x="226" y="366"/>
                  </a:lnTo>
                  <a:lnTo>
                    <a:pt x="224" y="368"/>
                  </a:lnTo>
                  <a:lnTo>
                    <a:pt x="243" y="416"/>
                  </a:lnTo>
                  <a:lnTo>
                    <a:pt x="246" y="422"/>
                  </a:lnTo>
                  <a:close/>
                  <a:moveTo>
                    <a:pt x="412" y="511"/>
                  </a:moveTo>
                  <a:lnTo>
                    <a:pt x="429" y="493"/>
                  </a:lnTo>
                  <a:lnTo>
                    <a:pt x="426" y="490"/>
                  </a:lnTo>
                  <a:lnTo>
                    <a:pt x="429" y="487"/>
                  </a:lnTo>
                  <a:lnTo>
                    <a:pt x="414" y="472"/>
                  </a:lnTo>
                  <a:lnTo>
                    <a:pt x="394" y="451"/>
                  </a:lnTo>
                  <a:lnTo>
                    <a:pt x="312" y="369"/>
                  </a:lnTo>
                  <a:lnTo>
                    <a:pt x="256" y="425"/>
                  </a:lnTo>
                  <a:lnTo>
                    <a:pt x="260" y="429"/>
                  </a:lnTo>
                  <a:lnTo>
                    <a:pt x="256" y="432"/>
                  </a:lnTo>
                  <a:lnTo>
                    <a:pt x="334" y="510"/>
                  </a:lnTo>
                  <a:lnTo>
                    <a:pt x="354" y="530"/>
                  </a:lnTo>
                  <a:lnTo>
                    <a:pt x="374" y="549"/>
                  </a:lnTo>
                  <a:lnTo>
                    <a:pt x="395" y="528"/>
                  </a:lnTo>
                  <a:lnTo>
                    <a:pt x="412" y="511"/>
                  </a:lnTo>
                  <a:close/>
                  <a:moveTo>
                    <a:pt x="20" y="150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cubicBezTo>
                    <a:pt x="118" y="152"/>
                    <a:pt x="141" y="129"/>
                    <a:pt x="141" y="100"/>
                  </a:cubicBezTo>
                  <a:lnTo>
                    <a:pt x="141" y="94"/>
                  </a:lnTo>
                  <a:lnTo>
                    <a:pt x="141" y="93"/>
                  </a:lnTo>
                  <a:lnTo>
                    <a:pt x="141" y="27"/>
                  </a:lnTo>
                  <a:lnTo>
                    <a:pt x="383" y="27"/>
                  </a:lnTo>
                  <a:cubicBezTo>
                    <a:pt x="389" y="27"/>
                    <a:pt x="394" y="32"/>
                    <a:pt x="394" y="38"/>
                  </a:cubicBezTo>
                  <a:lnTo>
                    <a:pt x="394" y="422"/>
                  </a:lnTo>
                  <a:lnTo>
                    <a:pt x="394" y="429"/>
                  </a:lnTo>
                  <a:lnTo>
                    <a:pt x="414" y="449"/>
                  </a:lnTo>
                  <a:lnTo>
                    <a:pt x="414" y="443"/>
                  </a:lnTo>
                  <a:lnTo>
                    <a:pt x="414" y="39"/>
                  </a:lnTo>
                  <a:lnTo>
                    <a:pt x="414" y="32"/>
                  </a:lnTo>
                  <a:cubicBezTo>
                    <a:pt x="414" y="14"/>
                    <a:pt x="400" y="0"/>
                    <a:pt x="383" y="0"/>
                  </a:cubicBezTo>
                  <a:lnTo>
                    <a:pt x="123" y="0"/>
                  </a:lnTo>
                  <a:lnTo>
                    <a:pt x="121" y="2"/>
                  </a:lnTo>
                  <a:lnTo>
                    <a:pt x="1" y="122"/>
                  </a:lnTo>
                  <a:lnTo>
                    <a:pt x="0" y="123"/>
                  </a:lnTo>
                  <a:lnTo>
                    <a:pt x="0" y="130"/>
                  </a:lnTo>
                  <a:lnTo>
                    <a:pt x="0" y="492"/>
                  </a:lnTo>
                  <a:lnTo>
                    <a:pt x="0" y="499"/>
                  </a:lnTo>
                  <a:cubicBezTo>
                    <a:pt x="0" y="516"/>
                    <a:pt x="14" y="530"/>
                    <a:pt x="32" y="530"/>
                  </a:cubicBezTo>
                  <a:lnTo>
                    <a:pt x="326" y="530"/>
                  </a:lnTo>
                  <a:lnTo>
                    <a:pt x="319" y="524"/>
                  </a:lnTo>
                  <a:lnTo>
                    <a:pt x="326" y="524"/>
                  </a:lnTo>
                  <a:lnTo>
                    <a:pt x="305" y="503"/>
                  </a:lnTo>
                  <a:lnTo>
                    <a:pt x="32" y="503"/>
                  </a:lnTo>
                  <a:cubicBezTo>
                    <a:pt x="25" y="503"/>
                    <a:pt x="21" y="498"/>
                    <a:pt x="20" y="492"/>
                  </a:cubicBezTo>
                  <a:lnTo>
                    <a:pt x="20" y="492"/>
                  </a:lnTo>
                  <a:lnTo>
                    <a:pt x="20" y="150"/>
                  </a:lnTo>
                  <a:close/>
                  <a:moveTo>
                    <a:pt x="82" y="321"/>
                  </a:moveTo>
                  <a:lnTo>
                    <a:pt x="156" y="321"/>
                  </a:lnTo>
                  <a:lnTo>
                    <a:pt x="156" y="315"/>
                  </a:lnTo>
                  <a:lnTo>
                    <a:pt x="156" y="301"/>
                  </a:lnTo>
                  <a:lnTo>
                    <a:pt x="156" y="294"/>
                  </a:lnTo>
                  <a:lnTo>
                    <a:pt x="82" y="294"/>
                  </a:lnTo>
                  <a:lnTo>
                    <a:pt x="82" y="301"/>
                  </a:lnTo>
                  <a:lnTo>
                    <a:pt x="82" y="315"/>
                  </a:lnTo>
                  <a:lnTo>
                    <a:pt x="82" y="321"/>
                  </a:lnTo>
                  <a:close/>
                  <a:moveTo>
                    <a:pt x="82" y="272"/>
                  </a:moveTo>
                  <a:lnTo>
                    <a:pt x="82" y="279"/>
                  </a:lnTo>
                  <a:lnTo>
                    <a:pt x="331" y="279"/>
                  </a:lnTo>
                  <a:lnTo>
                    <a:pt x="331" y="272"/>
                  </a:lnTo>
                  <a:lnTo>
                    <a:pt x="331" y="258"/>
                  </a:lnTo>
                  <a:lnTo>
                    <a:pt x="331" y="252"/>
                  </a:lnTo>
                  <a:lnTo>
                    <a:pt x="82" y="252"/>
                  </a:lnTo>
                  <a:lnTo>
                    <a:pt x="82" y="258"/>
                  </a:lnTo>
                  <a:lnTo>
                    <a:pt x="82" y="272"/>
                  </a:lnTo>
                  <a:close/>
                  <a:moveTo>
                    <a:pt x="82" y="229"/>
                  </a:moveTo>
                  <a:lnTo>
                    <a:pt x="82" y="236"/>
                  </a:lnTo>
                  <a:lnTo>
                    <a:pt x="331" y="236"/>
                  </a:lnTo>
                  <a:lnTo>
                    <a:pt x="331" y="229"/>
                  </a:lnTo>
                  <a:lnTo>
                    <a:pt x="331" y="216"/>
                  </a:lnTo>
                  <a:lnTo>
                    <a:pt x="331" y="209"/>
                  </a:lnTo>
                  <a:lnTo>
                    <a:pt x="82" y="209"/>
                  </a:lnTo>
                  <a:lnTo>
                    <a:pt x="82" y="216"/>
                  </a:lnTo>
                  <a:lnTo>
                    <a:pt x="82" y="229"/>
                  </a:lnTo>
                  <a:close/>
                </a:path>
              </a:pathLst>
            </a:custGeom>
            <a:solidFill>
              <a:srgbClr val="FBF5E9"/>
            </a:solidFill>
            <a:ln>
              <a:noFill/>
            </a:ln>
          </p:spPr>
          <p:txBody>
            <a:bodyPr vert="horz" wrap="square" lIns="91396" tIns="45698" rIns="91396" bIns="45698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>
                <a:solidFill>
                  <a:schemeClr val="accent2"/>
                </a:solidFill>
              </a:endParaRPr>
            </a:p>
          </p:txBody>
        </p:sp>
      </p:grpSp>
      <p:grpSp>
        <p:nvGrpSpPr>
          <p:cNvPr id="44" name="组合 43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GrpSpPr/>
          <p:nvPr/>
        </p:nvGrpSpPr>
        <p:grpSpPr>
          <a:xfrm>
            <a:off x="6485815" y="3637207"/>
            <a:ext cx="1158541" cy="1319110"/>
            <a:chOff x="7510219" y="4363924"/>
            <a:chExt cx="1544637" cy="1758718"/>
          </a:xfrm>
        </p:grpSpPr>
        <p:sp>
          <p:nvSpPr>
            <p:cNvPr id="45" name="Freeform 32"/>
            <p:cNvSpPr>
              <a:spLocks/>
            </p:cNvSpPr>
            <p:nvPr/>
          </p:nvSpPr>
          <p:spPr bwMode="auto">
            <a:xfrm>
              <a:off x="7510219" y="4363924"/>
              <a:ext cx="1544637" cy="1758718"/>
            </a:xfrm>
            <a:custGeom>
              <a:avLst/>
              <a:gdLst>
                <a:gd name="T0" fmla="*/ 0 w 973"/>
                <a:gd name="T1" fmla="*/ 326 h 1300"/>
                <a:gd name="T2" fmla="*/ 487 w 973"/>
                <a:gd name="T3" fmla="*/ 0 h 1300"/>
                <a:gd name="T4" fmla="*/ 973 w 973"/>
                <a:gd name="T5" fmla="*/ 326 h 1300"/>
                <a:gd name="T6" fmla="*/ 973 w 973"/>
                <a:gd name="T7" fmla="*/ 1300 h 1300"/>
                <a:gd name="T8" fmla="*/ 0 w 973"/>
                <a:gd name="T9" fmla="*/ 1300 h 1300"/>
                <a:gd name="T10" fmla="*/ 0 w 973"/>
                <a:gd name="T11" fmla="*/ 326 h 1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3" h="1300">
                  <a:moveTo>
                    <a:pt x="0" y="326"/>
                  </a:moveTo>
                  <a:lnTo>
                    <a:pt x="487" y="0"/>
                  </a:lnTo>
                  <a:lnTo>
                    <a:pt x="973" y="326"/>
                  </a:lnTo>
                  <a:lnTo>
                    <a:pt x="973" y="1300"/>
                  </a:lnTo>
                  <a:lnTo>
                    <a:pt x="0" y="1300"/>
                  </a:lnTo>
                  <a:lnTo>
                    <a:pt x="0" y="32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46" name="圆角矩形 45"/>
            <p:cNvSpPr/>
            <p:nvPr/>
          </p:nvSpPr>
          <p:spPr>
            <a:xfrm>
              <a:off x="7670351" y="5684859"/>
              <a:ext cx="1224371" cy="323480"/>
            </a:xfrm>
            <a:prstGeom prst="roundRect">
              <a:avLst>
                <a:gd name="adj" fmla="val 50000"/>
              </a:avLst>
            </a:prstGeom>
            <a:solidFill>
              <a:srgbClr val="FCF7E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7853108" y="5487801"/>
              <a:ext cx="890515" cy="61534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399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2399" dirty="0">
                <a:solidFill>
                  <a:schemeClr val="tx1">
                    <a:lumMod val="50000"/>
                    <a:lumOff val="50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8" name="Freeform 223"/>
            <p:cNvSpPr>
              <a:spLocks/>
            </p:cNvSpPr>
            <p:nvPr/>
          </p:nvSpPr>
          <p:spPr bwMode="auto">
            <a:xfrm>
              <a:off x="8064242" y="4769987"/>
              <a:ext cx="439249" cy="356241"/>
            </a:xfrm>
            <a:custGeom>
              <a:avLst/>
              <a:gdLst>
                <a:gd name="T0" fmla="*/ 107 w 107"/>
                <a:gd name="T1" fmla="*/ 10 h 87"/>
                <a:gd name="T2" fmla="*/ 95 w 107"/>
                <a:gd name="T3" fmla="*/ 13 h 87"/>
                <a:gd name="T4" fmla="*/ 104 w 107"/>
                <a:gd name="T5" fmla="*/ 1 h 87"/>
                <a:gd name="T6" fmla="*/ 90 w 107"/>
                <a:gd name="T7" fmla="*/ 7 h 87"/>
                <a:gd name="T8" fmla="*/ 74 w 107"/>
                <a:gd name="T9" fmla="*/ 0 h 87"/>
                <a:gd name="T10" fmla="*/ 52 w 107"/>
                <a:gd name="T11" fmla="*/ 22 h 87"/>
                <a:gd name="T12" fmla="*/ 53 w 107"/>
                <a:gd name="T13" fmla="*/ 27 h 87"/>
                <a:gd name="T14" fmla="*/ 7 w 107"/>
                <a:gd name="T15" fmla="*/ 4 h 87"/>
                <a:gd name="T16" fmla="*/ 4 w 107"/>
                <a:gd name="T17" fmla="*/ 15 h 87"/>
                <a:gd name="T18" fmla="*/ 14 w 107"/>
                <a:gd name="T19" fmla="*/ 33 h 87"/>
                <a:gd name="T20" fmla="*/ 4 w 107"/>
                <a:gd name="T21" fmla="*/ 30 h 87"/>
                <a:gd name="T22" fmla="*/ 4 w 107"/>
                <a:gd name="T23" fmla="*/ 31 h 87"/>
                <a:gd name="T24" fmla="*/ 22 w 107"/>
                <a:gd name="T25" fmla="*/ 52 h 87"/>
                <a:gd name="T26" fmla="*/ 16 w 107"/>
                <a:gd name="T27" fmla="*/ 53 h 87"/>
                <a:gd name="T28" fmla="*/ 12 w 107"/>
                <a:gd name="T29" fmla="*/ 53 h 87"/>
                <a:gd name="T30" fmla="*/ 32 w 107"/>
                <a:gd name="T31" fmla="*/ 68 h 87"/>
                <a:gd name="T32" fmla="*/ 5 w 107"/>
                <a:gd name="T33" fmla="*/ 77 h 87"/>
                <a:gd name="T34" fmla="*/ 0 w 107"/>
                <a:gd name="T35" fmla="*/ 77 h 87"/>
                <a:gd name="T36" fmla="*/ 33 w 107"/>
                <a:gd name="T37" fmla="*/ 87 h 87"/>
                <a:gd name="T38" fmla="*/ 96 w 107"/>
                <a:gd name="T39" fmla="*/ 24 h 87"/>
                <a:gd name="T40" fmla="*/ 96 w 107"/>
                <a:gd name="T41" fmla="*/ 21 h 87"/>
                <a:gd name="T42" fmla="*/ 107 w 107"/>
                <a:gd name="T43" fmla="*/ 1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7" h="87">
                  <a:moveTo>
                    <a:pt x="107" y="10"/>
                  </a:moveTo>
                  <a:cubicBezTo>
                    <a:pt x="103" y="12"/>
                    <a:pt x="99" y="13"/>
                    <a:pt x="95" y="13"/>
                  </a:cubicBezTo>
                  <a:cubicBezTo>
                    <a:pt x="99" y="11"/>
                    <a:pt x="103" y="6"/>
                    <a:pt x="104" y="1"/>
                  </a:cubicBezTo>
                  <a:cubicBezTo>
                    <a:pt x="100" y="4"/>
                    <a:pt x="95" y="6"/>
                    <a:pt x="90" y="7"/>
                  </a:cubicBezTo>
                  <a:cubicBezTo>
                    <a:pt x="86" y="2"/>
                    <a:pt x="80" y="0"/>
                    <a:pt x="74" y="0"/>
                  </a:cubicBezTo>
                  <a:cubicBezTo>
                    <a:pt x="62" y="0"/>
                    <a:pt x="52" y="9"/>
                    <a:pt x="52" y="22"/>
                  </a:cubicBezTo>
                  <a:cubicBezTo>
                    <a:pt x="52" y="23"/>
                    <a:pt x="52" y="25"/>
                    <a:pt x="53" y="27"/>
                  </a:cubicBezTo>
                  <a:cubicBezTo>
                    <a:pt x="34" y="26"/>
                    <a:pt x="18" y="17"/>
                    <a:pt x="7" y="4"/>
                  </a:cubicBezTo>
                  <a:cubicBezTo>
                    <a:pt x="5" y="7"/>
                    <a:pt x="4" y="11"/>
                    <a:pt x="4" y="15"/>
                  </a:cubicBezTo>
                  <a:cubicBezTo>
                    <a:pt x="4" y="22"/>
                    <a:pt x="8" y="29"/>
                    <a:pt x="14" y="33"/>
                  </a:cubicBezTo>
                  <a:cubicBezTo>
                    <a:pt x="10" y="33"/>
                    <a:pt x="7" y="32"/>
                    <a:pt x="4" y="30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41"/>
                    <a:pt x="12" y="50"/>
                    <a:pt x="22" y="52"/>
                  </a:cubicBezTo>
                  <a:cubicBezTo>
                    <a:pt x="20" y="53"/>
                    <a:pt x="18" y="53"/>
                    <a:pt x="16" y="53"/>
                  </a:cubicBezTo>
                  <a:cubicBezTo>
                    <a:pt x="14" y="53"/>
                    <a:pt x="13" y="53"/>
                    <a:pt x="12" y="53"/>
                  </a:cubicBezTo>
                  <a:cubicBezTo>
                    <a:pt x="15" y="61"/>
                    <a:pt x="23" y="68"/>
                    <a:pt x="32" y="68"/>
                  </a:cubicBezTo>
                  <a:cubicBezTo>
                    <a:pt x="25" y="74"/>
                    <a:pt x="15" y="77"/>
                    <a:pt x="5" y="77"/>
                  </a:cubicBezTo>
                  <a:cubicBezTo>
                    <a:pt x="3" y="77"/>
                    <a:pt x="1" y="77"/>
                    <a:pt x="0" y="77"/>
                  </a:cubicBezTo>
                  <a:cubicBezTo>
                    <a:pt x="9" y="83"/>
                    <a:pt x="21" y="87"/>
                    <a:pt x="33" y="87"/>
                  </a:cubicBezTo>
                  <a:cubicBezTo>
                    <a:pt x="74" y="87"/>
                    <a:pt x="96" y="53"/>
                    <a:pt x="96" y="24"/>
                  </a:cubicBezTo>
                  <a:cubicBezTo>
                    <a:pt x="96" y="23"/>
                    <a:pt x="96" y="22"/>
                    <a:pt x="96" y="21"/>
                  </a:cubicBezTo>
                  <a:cubicBezTo>
                    <a:pt x="101" y="18"/>
                    <a:pt x="104" y="14"/>
                    <a:pt x="107" y="10"/>
                  </a:cubicBezTo>
                  <a:close/>
                </a:path>
              </a:pathLst>
            </a:custGeom>
            <a:solidFill>
              <a:srgbClr val="FFF9ED"/>
            </a:solidFill>
            <a:ln>
              <a:noFill/>
            </a:ln>
          </p:spPr>
          <p:txBody>
            <a:bodyPr vert="horz" wrap="square" lIns="91396" tIns="45698" rIns="91396" bIns="45698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>
                <a:solidFill>
                  <a:prstClr val="black"/>
                </a:solidFill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="" xmlns:a16="http://schemas.microsoft.com/office/drawing/2014/main" id="{FC9F1908-4429-4B60-AB2A-97E1F31829EF}"/>
              </a:ext>
            </a:extLst>
          </p:cNvPr>
          <p:cNvGrpSpPr/>
          <p:nvPr/>
        </p:nvGrpSpPr>
        <p:grpSpPr>
          <a:xfrm>
            <a:off x="-8600" y="571478"/>
            <a:ext cx="1805952" cy="645976"/>
            <a:chOff x="-7863" y="428741"/>
            <a:chExt cx="1354882" cy="484632"/>
          </a:xfrm>
        </p:grpSpPr>
        <p:sp>
          <p:nvSpPr>
            <p:cNvPr id="2" name="箭头: 五边形 1">
              <a:extLst>
                <a:ext uri="{FF2B5EF4-FFF2-40B4-BE49-F238E27FC236}">
                  <a16:creationId xmlns="" xmlns:a16="http://schemas.microsoft.com/office/drawing/2014/main" id="{642D82D2-A9AE-4116-ADB2-1D70B5F29A65}"/>
                </a:ext>
              </a:extLst>
            </p:cNvPr>
            <p:cNvSpPr/>
            <p:nvPr/>
          </p:nvSpPr>
          <p:spPr>
            <a:xfrm>
              <a:off x="-7863" y="428741"/>
              <a:ext cx="1354882" cy="484632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/>
            </a:p>
          </p:txBody>
        </p:sp>
        <p:sp>
          <p:nvSpPr>
            <p:cNvPr id="37" name="矩形 36">
              <a:extLst>
                <a:ext uri="{FF2B5EF4-FFF2-40B4-BE49-F238E27FC236}">
                  <a16:creationId xmlns="" xmlns:a16="http://schemas.microsoft.com/office/drawing/2014/main" id="{1308A628-16C5-4A10-8D21-418B6FF84C32}"/>
                </a:ext>
              </a:extLst>
            </p:cNvPr>
            <p:cNvSpPr/>
            <p:nvPr/>
          </p:nvSpPr>
          <p:spPr>
            <a:xfrm>
              <a:off x="110404" y="437422"/>
              <a:ext cx="891790" cy="461675"/>
            </a:xfrm>
            <a:prstGeom prst="rect">
              <a:avLst/>
            </a:prstGeom>
          </p:spPr>
          <p:txBody>
            <a:bodyPr wrap="none" lIns="121870" tIns="60936" rIns="121870" bIns="60936">
              <a:spAutoFit/>
            </a:bodyPr>
            <a:lstStyle/>
            <a:p>
              <a:r>
                <a:rPr lang="zh-CN" altLang="en-US" sz="3199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 录</a:t>
              </a:r>
              <a:endParaRPr lang="en-US" altLang="zh-CN" sz="31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GrpSpPr/>
          <p:nvPr/>
        </p:nvGrpSpPr>
        <p:grpSpPr>
          <a:xfrm>
            <a:off x="8480624" y="1857661"/>
            <a:ext cx="1158541" cy="1406697"/>
            <a:chOff x="1213104" y="1981965"/>
            <a:chExt cx="1544637" cy="1875495"/>
          </a:xfrm>
        </p:grpSpPr>
        <p:sp>
          <p:nvSpPr>
            <p:cNvPr id="39" name="Freeform 30"/>
            <p:cNvSpPr>
              <a:spLocks/>
            </p:cNvSpPr>
            <p:nvPr/>
          </p:nvSpPr>
          <p:spPr bwMode="auto">
            <a:xfrm flipV="1">
              <a:off x="1213104" y="2098742"/>
              <a:ext cx="1544637" cy="1758718"/>
            </a:xfrm>
            <a:custGeom>
              <a:avLst/>
              <a:gdLst>
                <a:gd name="T0" fmla="*/ 0 w 973"/>
                <a:gd name="T1" fmla="*/ 326 h 1300"/>
                <a:gd name="T2" fmla="*/ 487 w 973"/>
                <a:gd name="T3" fmla="*/ 0 h 1300"/>
                <a:gd name="T4" fmla="*/ 973 w 973"/>
                <a:gd name="T5" fmla="*/ 326 h 1300"/>
                <a:gd name="T6" fmla="*/ 973 w 973"/>
                <a:gd name="T7" fmla="*/ 1300 h 1300"/>
                <a:gd name="T8" fmla="*/ 0 w 973"/>
                <a:gd name="T9" fmla="*/ 1300 h 1300"/>
                <a:gd name="T10" fmla="*/ 0 w 973"/>
                <a:gd name="T11" fmla="*/ 326 h 1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3" h="1300">
                  <a:moveTo>
                    <a:pt x="0" y="326"/>
                  </a:moveTo>
                  <a:lnTo>
                    <a:pt x="487" y="0"/>
                  </a:lnTo>
                  <a:lnTo>
                    <a:pt x="973" y="326"/>
                  </a:lnTo>
                  <a:lnTo>
                    <a:pt x="973" y="1300"/>
                  </a:lnTo>
                  <a:lnTo>
                    <a:pt x="0" y="1300"/>
                  </a:lnTo>
                  <a:lnTo>
                    <a:pt x="0" y="326"/>
                  </a:lnTo>
                  <a:close/>
                </a:path>
              </a:pathLst>
            </a:custGeom>
            <a:solidFill>
              <a:schemeClr val="accent1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 flipV="1">
              <a:off x="1418928" y="2199982"/>
              <a:ext cx="1224371" cy="323480"/>
            </a:xfrm>
            <a:prstGeom prst="roundRect">
              <a:avLst>
                <a:gd name="adj" fmla="val 50000"/>
              </a:avLst>
            </a:prstGeom>
            <a:solidFill>
              <a:srgbClr val="F7F2E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540166" y="1981965"/>
              <a:ext cx="890515" cy="615350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399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05</a:t>
              </a:r>
              <a:endParaRPr lang="zh-CN" altLang="en-US" sz="2399" dirty="0">
                <a:solidFill>
                  <a:schemeClr val="tx1">
                    <a:lumMod val="50000"/>
                    <a:lumOff val="50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 48"/>
            <p:cNvSpPr>
              <a:spLocks noEditPoints="1"/>
            </p:cNvSpPr>
            <p:nvPr/>
          </p:nvSpPr>
          <p:spPr bwMode="auto">
            <a:xfrm>
              <a:off x="1765262" y="3009117"/>
              <a:ext cx="450005" cy="430745"/>
            </a:xfrm>
            <a:custGeom>
              <a:avLst/>
              <a:gdLst>
                <a:gd name="T0" fmla="*/ 419 w 628"/>
                <a:gd name="T1" fmla="*/ 232 h 600"/>
                <a:gd name="T2" fmla="*/ 411 w 628"/>
                <a:gd name="T3" fmla="*/ 249 h 600"/>
                <a:gd name="T4" fmla="*/ 408 w 628"/>
                <a:gd name="T5" fmla="*/ 261 h 600"/>
                <a:gd name="T6" fmla="*/ 409 w 628"/>
                <a:gd name="T7" fmla="*/ 283 h 600"/>
                <a:gd name="T8" fmla="*/ 417 w 628"/>
                <a:gd name="T9" fmla="*/ 304 h 600"/>
                <a:gd name="T10" fmla="*/ 424 w 628"/>
                <a:gd name="T11" fmla="*/ 315 h 600"/>
                <a:gd name="T12" fmla="*/ 441 w 628"/>
                <a:gd name="T13" fmla="*/ 330 h 600"/>
                <a:gd name="T14" fmla="*/ 453 w 628"/>
                <a:gd name="T15" fmla="*/ 335 h 600"/>
                <a:gd name="T16" fmla="*/ 478 w 628"/>
                <a:gd name="T17" fmla="*/ 200 h 600"/>
                <a:gd name="T18" fmla="*/ 449 w 628"/>
                <a:gd name="T19" fmla="*/ 206 h 600"/>
                <a:gd name="T20" fmla="*/ 433 w 628"/>
                <a:gd name="T21" fmla="*/ 216 h 600"/>
                <a:gd name="T22" fmla="*/ 425 w 628"/>
                <a:gd name="T23" fmla="*/ 224 h 600"/>
                <a:gd name="T24" fmla="*/ 384 w 628"/>
                <a:gd name="T25" fmla="*/ 70 h 600"/>
                <a:gd name="T26" fmla="*/ 314 w 628"/>
                <a:gd name="T27" fmla="*/ 140 h 600"/>
                <a:gd name="T28" fmla="*/ 379 w 628"/>
                <a:gd name="T29" fmla="*/ 283 h 600"/>
                <a:gd name="T30" fmla="*/ 379 w 628"/>
                <a:gd name="T31" fmla="*/ 254 h 600"/>
                <a:gd name="T32" fmla="*/ 359 w 628"/>
                <a:gd name="T33" fmla="*/ 154 h 600"/>
                <a:gd name="T34" fmla="*/ 250 w 628"/>
                <a:gd name="T35" fmla="*/ 270 h 600"/>
                <a:gd name="T36" fmla="*/ 314 w 628"/>
                <a:gd name="T37" fmla="*/ 396 h 600"/>
                <a:gd name="T38" fmla="*/ 282 w 628"/>
                <a:gd name="T39" fmla="*/ 400 h 600"/>
                <a:gd name="T40" fmla="*/ 267 w 628"/>
                <a:gd name="T41" fmla="*/ 382 h 600"/>
                <a:gd name="T42" fmla="*/ 257 w 628"/>
                <a:gd name="T43" fmla="*/ 374 h 600"/>
                <a:gd name="T44" fmla="*/ 214 w 628"/>
                <a:gd name="T45" fmla="*/ 356 h 600"/>
                <a:gd name="T46" fmla="*/ 195 w 628"/>
                <a:gd name="T47" fmla="*/ 354 h 600"/>
                <a:gd name="T48" fmla="*/ 0 w 628"/>
                <a:gd name="T49" fmla="*/ 600 h 600"/>
                <a:gd name="T50" fmla="*/ 83 w 628"/>
                <a:gd name="T51" fmla="*/ 454 h 600"/>
                <a:gd name="T52" fmla="*/ 216 w 628"/>
                <a:gd name="T53" fmla="*/ 454 h 600"/>
                <a:gd name="T54" fmla="*/ 301 w 628"/>
                <a:gd name="T55" fmla="*/ 600 h 600"/>
                <a:gd name="T56" fmla="*/ 282 w 628"/>
                <a:gd name="T57" fmla="*/ 400 h 600"/>
                <a:gd name="T58" fmla="*/ 433 w 628"/>
                <a:gd name="T59" fmla="*/ 354 h 600"/>
                <a:gd name="T60" fmla="*/ 413 w 628"/>
                <a:gd name="T61" fmla="*/ 356 h 600"/>
                <a:gd name="T62" fmla="*/ 361 w 628"/>
                <a:gd name="T63" fmla="*/ 382 h 600"/>
                <a:gd name="T64" fmla="*/ 353 w 628"/>
                <a:gd name="T65" fmla="*/ 391 h 600"/>
                <a:gd name="T66" fmla="*/ 389 w 628"/>
                <a:gd name="T67" fmla="*/ 600 h 600"/>
                <a:gd name="T68" fmla="*/ 410 w 628"/>
                <a:gd name="T69" fmla="*/ 600 h 600"/>
                <a:gd name="T70" fmla="*/ 564 w 628"/>
                <a:gd name="T71" fmla="*/ 454 h 600"/>
                <a:gd name="T72" fmla="*/ 628 w 628"/>
                <a:gd name="T73" fmla="*/ 460 h 600"/>
                <a:gd name="T74" fmla="*/ 151 w 628"/>
                <a:gd name="T75" fmla="*/ 340 h 600"/>
                <a:gd name="T76" fmla="*/ 186 w 628"/>
                <a:gd name="T77" fmla="*/ 330 h 600"/>
                <a:gd name="T78" fmla="*/ 196 w 628"/>
                <a:gd name="T79" fmla="*/ 323 h 600"/>
                <a:gd name="T80" fmla="*/ 216 w 628"/>
                <a:gd name="T81" fmla="*/ 295 h 600"/>
                <a:gd name="T82" fmla="*/ 219 w 628"/>
                <a:gd name="T83" fmla="*/ 281 h 600"/>
                <a:gd name="T84" fmla="*/ 219 w 628"/>
                <a:gd name="T85" fmla="*/ 258 h 600"/>
                <a:gd name="T86" fmla="*/ 214 w 628"/>
                <a:gd name="T87" fmla="*/ 241 h 600"/>
                <a:gd name="T88" fmla="*/ 208 w 628"/>
                <a:gd name="T89" fmla="*/ 231 h 600"/>
                <a:gd name="T90" fmla="*/ 195 w 628"/>
                <a:gd name="T91" fmla="*/ 217 h 600"/>
                <a:gd name="T92" fmla="*/ 186 w 628"/>
                <a:gd name="T93" fmla="*/ 210 h 600"/>
                <a:gd name="T94" fmla="*/ 151 w 628"/>
                <a:gd name="T95" fmla="*/ 200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28" h="600">
                  <a:moveTo>
                    <a:pt x="425" y="224"/>
                  </a:moveTo>
                  <a:cubicBezTo>
                    <a:pt x="423" y="226"/>
                    <a:pt x="421" y="229"/>
                    <a:pt x="420" y="231"/>
                  </a:cubicBezTo>
                  <a:cubicBezTo>
                    <a:pt x="419" y="231"/>
                    <a:pt x="419" y="232"/>
                    <a:pt x="419" y="232"/>
                  </a:cubicBezTo>
                  <a:cubicBezTo>
                    <a:pt x="418" y="234"/>
                    <a:pt x="416" y="236"/>
                    <a:pt x="415" y="239"/>
                  </a:cubicBezTo>
                  <a:cubicBezTo>
                    <a:pt x="415" y="240"/>
                    <a:pt x="414" y="240"/>
                    <a:pt x="414" y="241"/>
                  </a:cubicBezTo>
                  <a:cubicBezTo>
                    <a:pt x="413" y="244"/>
                    <a:pt x="412" y="246"/>
                    <a:pt x="411" y="249"/>
                  </a:cubicBezTo>
                  <a:cubicBezTo>
                    <a:pt x="411" y="249"/>
                    <a:pt x="411" y="250"/>
                    <a:pt x="411" y="250"/>
                  </a:cubicBezTo>
                  <a:cubicBezTo>
                    <a:pt x="410" y="253"/>
                    <a:pt x="409" y="255"/>
                    <a:pt x="409" y="258"/>
                  </a:cubicBezTo>
                  <a:cubicBezTo>
                    <a:pt x="409" y="259"/>
                    <a:pt x="409" y="260"/>
                    <a:pt x="408" y="261"/>
                  </a:cubicBezTo>
                  <a:cubicBezTo>
                    <a:pt x="408" y="264"/>
                    <a:pt x="408" y="267"/>
                    <a:pt x="408" y="270"/>
                  </a:cubicBezTo>
                  <a:cubicBezTo>
                    <a:pt x="408" y="274"/>
                    <a:pt x="408" y="278"/>
                    <a:pt x="409" y="281"/>
                  </a:cubicBezTo>
                  <a:cubicBezTo>
                    <a:pt x="409" y="282"/>
                    <a:pt x="409" y="283"/>
                    <a:pt x="409" y="283"/>
                  </a:cubicBezTo>
                  <a:cubicBezTo>
                    <a:pt x="410" y="287"/>
                    <a:pt x="411" y="290"/>
                    <a:pt x="412" y="293"/>
                  </a:cubicBezTo>
                  <a:cubicBezTo>
                    <a:pt x="412" y="294"/>
                    <a:pt x="412" y="294"/>
                    <a:pt x="412" y="295"/>
                  </a:cubicBezTo>
                  <a:cubicBezTo>
                    <a:pt x="414" y="298"/>
                    <a:pt x="415" y="301"/>
                    <a:pt x="417" y="304"/>
                  </a:cubicBezTo>
                  <a:cubicBezTo>
                    <a:pt x="417" y="305"/>
                    <a:pt x="417" y="305"/>
                    <a:pt x="418" y="306"/>
                  </a:cubicBezTo>
                  <a:cubicBezTo>
                    <a:pt x="420" y="309"/>
                    <a:pt x="422" y="312"/>
                    <a:pt x="424" y="315"/>
                  </a:cubicBezTo>
                  <a:cubicBezTo>
                    <a:pt x="424" y="315"/>
                    <a:pt x="424" y="315"/>
                    <a:pt x="424" y="315"/>
                  </a:cubicBezTo>
                  <a:cubicBezTo>
                    <a:pt x="427" y="318"/>
                    <a:pt x="429" y="320"/>
                    <a:pt x="432" y="323"/>
                  </a:cubicBezTo>
                  <a:cubicBezTo>
                    <a:pt x="432" y="323"/>
                    <a:pt x="432" y="323"/>
                    <a:pt x="432" y="323"/>
                  </a:cubicBezTo>
                  <a:cubicBezTo>
                    <a:pt x="435" y="326"/>
                    <a:pt x="438" y="328"/>
                    <a:pt x="441" y="330"/>
                  </a:cubicBezTo>
                  <a:cubicBezTo>
                    <a:pt x="442" y="330"/>
                    <a:pt x="442" y="330"/>
                    <a:pt x="442" y="330"/>
                  </a:cubicBezTo>
                  <a:cubicBezTo>
                    <a:pt x="446" y="332"/>
                    <a:pt x="449" y="334"/>
                    <a:pt x="452" y="335"/>
                  </a:cubicBezTo>
                  <a:cubicBezTo>
                    <a:pt x="453" y="335"/>
                    <a:pt x="453" y="335"/>
                    <a:pt x="453" y="335"/>
                  </a:cubicBezTo>
                  <a:cubicBezTo>
                    <a:pt x="461" y="338"/>
                    <a:pt x="469" y="340"/>
                    <a:pt x="478" y="340"/>
                  </a:cubicBezTo>
                  <a:cubicBezTo>
                    <a:pt x="516" y="340"/>
                    <a:pt x="547" y="309"/>
                    <a:pt x="547" y="270"/>
                  </a:cubicBezTo>
                  <a:cubicBezTo>
                    <a:pt x="547" y="231"/>
                    <a:pt x="516" y="200"/>
                    <a:pt x="478" y="200"/>
                  </a:cubicBezTo>
                  <a:cubicBezTo>
                    <a:pt x="468" y="200"/>
                    <a:pt x="458" y="202"/>
                    <a:pt x="450" y="206"/>
                  </a:cubicBezTo>
                  <a:cubicBezTo>
                    <a:pt x="450" y="206"/>
                    <a:pt x="450" y="206"/>
                    <a:pt x="450" y="206"/>
                  </a:cubicBezTo>
                  <a:cubicBezTo>
                    <a:pt x="449" y="206"/>
                    <a:pt x="449" y="206"/>
                    <a:pt x="449" y="206"/>
                  </a:cubicBezTo>
                  <a:cubicBezTo>
                    <a:pt x="446" y="208"/>
                    <a:pt x="444" y="209"/>
                    <a:pt x="442" y="210"/>
                  </a:cubicBezTo>
                  <a:cubicBezTo>
                    <a:pt x="441" y="210"/>
                    <a:pt x="441" y="211"/>
                    <a:pt x="440" y="211"/>
                  </a:cubicBezTo>
                  <a:cubicBezTo>
                    <a:pt x="438" y="213"/>
                    <a:pt x="435" y="215"/>
                    <a:pt x="433" y="216"/>
                  </a:cubicBezTo>
                  <a:cubicBezTo>
                    <a:pt x="433" y="217"/>
                    <a:pt x="432" y="217"/>
                    <a:pt x="432" y="217"/>
                  </a:cubicBezTo>
                  <a:cubicBezTo>
                    <a:pt x="430" y="219"/>
                    <a:pt x="428" y="221"/>
                    <a:pt x="426" y="223"/>
                  </a:cubicBezTo>
                  <a:cubicBezTo>
                    <a:pt x="426" y="223"/>
                    <a:pt x="425" y="224"/>
                    <a:pt x="425" y="224"/>
                  </a:cubicBezTo>
                  <a:close/>
                  <a:moveTo>
                    <a:pt x="314" y="140"/>
                  </a:moveTo>
                  <a:lnTo>
                    <a:pt x="314" y="140"/>
                  </a:lnTo>
                  <a:cubicBezTo>
                    <a:pt x="353" y="140"/>
                    <a:pt x="384" y="108"/>
                    <a:pt x="384" y="70"/>
                  </a:cubicBezTo>
                  <a:cubicBezTo>
                    <a:pt x="384" y="31"/>
                    <a:pt x="353" y="0"/>
                    <a:pt x="314" y="0"/>
                  </a:cubicBezTo>
                  <a:cubicBezTo>
                    <a:pt x="275" y="0"/>
                    <a:pt x="244" y="31"/>
                    <a:pt x="244" y="70"/>
                  </a:cubicBezTo>
                  <a:cubicBezTo>
                    <a:pt x="244" y="108"/>
                    <a:pt x="275" y="140"/>
                    <a:pt x="314" y="140"/>
                  </a:cubicBezTo>
                  <a:close/>
                  <a:moveTo>
                    <a:pt x="379" y="336"/>
                  </a:moveTo>
                  <a:lnTo>
                    <a:pt x="379" y="336"/>
                  </a:lnTo>
                  <a:lnTo>
                    <a:pt x="379" y="283"/>
                  </a:lnTo>
                  <a:cubicBezTo>
                    <a:pt x="379" y="279"/>
                    <a:pt x="378" y="274"/>
                    <a:pt x="378" y="270"/>
                  </a:cubicBezTo>
                  <a:cubicBezTo>
                    <a:pt x="378" y="266"/>
                    <a:pt x="379" y="262"/>
                    <a:pt x="379" y="257"/>
                  </a:cubicBezTo>
                  <a:lnTo>
                    <a:pt x="379" y="254"/>
                  </a:lnTo>
                  <a:lnTo>
                    <a:pt x="380" y="254"/>
                  </a:lnTo>
                  <a:cubicBezTo>
                    <a:pt x="385" y="223"/>
                    <a:pt x="404" y="197"/>
                    <a:pt x="431" y="183"/>
                  </a:cubicBezTo>
                  <a:cubicBezTo>
                    <a:pt x="412" y="165"/>
                    <a:pt x="387" y="154"/>
                    <a:pt x="359" y="154"/>
                  </a:cubicBezTo>
                  <a:lnTo>
                    <a:pt x="269" y="154"/>
                  </a:lnTo>
                  <a:cubicBezTo>
                    <a:pt x="241" y="154"/>
                    <a:pt x="216" y="165"/>
                    <a:pt x="197" y="183"/>
                  </a:cubicBezTo>
                  <a:cubicBezTo>
                    <a:pt x="228" y="199"/>
                    <a:pt x="250" y="232"/>
                    <a:pt x="250" y="270"/>
                  </a:cubicBezTo>
                  <a:cubicBezTo>
                    <a:pt x="250" y="278"/>
                    <a:pt x="249" y="285"/>
                    <a:pt x="247" y="293"/>
                  </a:cubicBezTo>
                  <a:lnTo>
                    <a:pt x="247" y="335"/>
                  </a:lnTo>
                  <a:cubicBezTo>
                    <a:pt x="276" y="347"/>
                    <a:pt x="299" y="369"/>
                    <a:pt x="314" y="396"/>
                  </a:cubicBezTo>
                  <a:cubicBezTo>
                    <a:pt x="328" y="369"/>
                    <a:pt x="352" y="348"/>
                    <a:pt x="379" y="336"/>
                  </a:cubicBezTo>
                  <a:close/>
                  <a:moveTo>
                    <a:pt x="282" y="400"/>
                  </a:moveTo>
                  <a:lnTo>
                    <a:pt x="282" y="400"/>
                  </a:lnTo>
                  <a:cubicBezTo>
                    <a:pt x="280" y="397"/>
                    <a:pt x="278" y="394"/>
                    <a:pt x="275" y="391"/>
                  </a:cubicBezTo>
                  <a:cubicBezTo>
                    <a:pt x="275" y="390"/>
                    <a:pt x="274" y="390"/>
                    <a:pt x="274" y="390"/>
                  </a:cubicBezTo>
                  <a:cubicBezTo>
                    <a:pt x="272" y="387"/>
                    <a:pt x="270" y="385"/>
                    <a:pt x="267" y="382"/>
                  </a:cubicBezTo>
                  <a:cubicBezTo>
                    <a:pt x="267" y="382"/>
                    <a:pt x="266" y="382"/>
                    <a:pt x="266" y="381"/>
                  </a:cubicBezTo>
                  <a:cubicBezTo>
                    <a:pt x="263" y="379"/>
                    <a:pt x="261" y="377"/>
                    <a:pt x="258" y="37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47" y="367"/>
                    <a:pt x="237" y="362"/>
                    <a:pt x="225" y="359"/>
                  </a:cubicBezTo>
                  <a:cubicBezTo>
                    <a:pt x="223" y="358"/>
                    <a:pt x="220" y="357"/>
                    <a:pt x="218" y="357"/>
                  </a:cubicBezTo>
                  <a:cubicBezTo>
                    <a:pt x="217" y="356"/>
                    <a:pt x="215" y="356"/>
                    <a:pt x="214" y="356"/>
                  </a:cubicBezTo>
                  <a:cubicBezTo>
                    <a:pt x="212" y="356"/>
                    <a:pt x="210" y="355"/>
                    <a:pt x="208" y="355"/>
                  </a:cubicBezTo>
                  <a:cubicBezTo>
                    <a:pt x="207" y="355"/>
                    <a:pt x="206" y="355"/>
                    <a:pt x="205" y="355"/>
                  </a:cubicBezTo>
                  <a:cubicBezTo>
                    <a:pt x="202" y="354"/>
                    <a:pt x="199" y="354"/>
                    <a:pt x="195" y="354"/>
                  </a:cubicBezTo>
                  <a:lnTo>
                    <a:pt x="105" y="354"/>
                  </a:lnTo>
                  <a:cubicBezTo>
                    <a:pt x="47" y="354"/>
                    <a:pt x="0" y="401"/>
                    <a:pt x="0" y="460"/>
                  </a:cubicBezTo>
                  <a:lnTo>
                    <a:pt x="0" y="600"/>
                  </a:lnTo>
                  <a:lnTo>
                    <a:pt x="62" y="600"/>
                  </a:lnTo>
                  <a:lnTo>
                    <a:pt x="62" y="454"/>
                  </a:lnTo>
                  <a:lnTo>
                    <a:pt x="83" y="454"/>
                  </a:lnTo>
                  <a:lnTo>
                    <a:pt x="83" y="600"/>
                  </a:lnTo>
                  <a:lnTo>
                    <a:pt x="216" y="600"/>
                  </a:lnTo>
                  <a:lnTo>
                    <a:pt x="216" y="454"/>
                  </a:lnTo>
                  <a:lnTo>
                    <a:pt x="237" y="454"/>
                  </a:lnTo>
                  <a:lnTo>
                    <a:pt x="237" y="600"/>
                  </a:lnTo>
                  <a:lnTo>
                    <a:pt x="301" y="600"/>
                  </a:lnTo>
                  <a:lnTo>
                    <a:pt x="301" y="460"/>
                  </a:lnTo>
                  <a:cubicBezTo>
                    <a:pt x="301" y="437"/>
                    <a:pt x="294" y="417"/>
                    <a:pt x="282" y="400"/>
                  </a:cubicBezTo>
                  <a:cubicBezTo>
                    <a:pt x="282" y="400"/>
                    <a:pt x="282" y="400"/>
                    <a:pt x="282" y="400"/>
                  </a:cubicBezTo>
                  <a:close/>
                  <a:moveTo>
                    <a:pt x="523" y="354"/>
                  </a:moveTo>
                  <a:lnTo>
                    <a:pt x="523" y="354"/>
                  </a:lnTo>
                  <a:lnTo>
                    <a:pt x="433" y="354"/>
                  </a:lnTo>
                  <a:cubicBezTo>
                    <a:pt x="429" y="354"/>
                    <a:pt x="426" y="354"/>
                    <a:pt x="423" y="355"/>
                  </a:cubicBezTo>
                  <a:cubicBezTo>
                    <a:pt x="422" y="355"/>
                    <a:pt x="421" y="355"/>
                    <a:pt x="420" y="355"/>
                  </a:cubicBezTo>
                  <a:cubicBezTo>
                    <a:pt x="418" y="355"/>
                    <a:pt x="415" y="356"/>
                    <a:pt x="413" y="356"/>
                  </a:cubicBezTo>
                  <a:cubicBezTo>
                    <a:pt x="412" y="356"/>
                    <a:pt x="411" y="356"/>
                    <a:pt x="410" y="357"/>
                  </a:cubicBezTo>
                  <a:cubicBezTo>
                    <a:pt x="408" y="357"/>
                    <a:pt x="405" y="358"/>
                    <a:pt x="403" y="358"/>
                  </a:cubicBezTo>
                  <a:cubicBezTo>
                    <a:pt x="387" y="363"/>
                    <a:pt x="373" y="371"/>
                    <a:pt x="361" y="382"/>
                  </a:cubicBezTo>
                  <a:cubicBezTo>
                    <a:pt x="361" y="382"/>
                    <a:pt x="361" y="382"/>
                    <a:pt x="361" y="383"/>
                  </a:cubicBezTo>
                  <a:cubicBezTo>
                    <a:pt x="358" y="385"/>
                    <a:pt x="356" y="388"/>
                    <a:pt x="353" y="390"/>
                  </a:cubicBezTo>
                  <a:cubicBezTo>
                    <a:pt x="353" y="390"/>
                    <a:pt x="353" y="391"/>
                    <a:pt x="353" y="391"/>
                  </a:cubicBezTo>
                  <a:cubicBezTo>
                    <a:pt x="337" y="409"/>
                    <a:pt x="327" y="433"/>
                    <a:pt x="327" y="460"/>
                  </a:cubicBezTo>
                  <a:lnTo>
                    <a:pt x="327" y="600"/>
                  </a:lnTo>
                  <a:lnTo>
                    <a:pt x="389" y="600"/>
                  </a:lnTo>
                  <a:lnTo>
                    <a:pt x="389" y="454"/>
                  </a:lnTo>
                  <a:lnTo>
                    <a:pt x="410" y="454"/>
                  </a:lnTo>
                  <a:lnTo>
                    <a:pt x="410" y="600"/>
                  </a:lnTo>
                  <a:lnTo>
                    <a:pt x="543" y="600"/>
                  </a:lnTo>
                  <a:lnTo>
                    <a:pt x="543" y="454"/>
                  </a:lnTo>
                  <a:lnTo>
                    <a:pt x="564" y="454"/>
                  </a:lnTo>
                  <a:lnTo>
                    <a:pt x="564" y="600"/>
                  </a:lnTo>
                  <a:lnTo>
                    <a:pt x="628" y="600"/>
                  </a:lnTo>
                  <a:lnTo>
                    <a:pt x="628" y="460"/>
                  </a:lnTo>
                  <a:cubicBezTo>
                    <a:pt x="628" y="401"/>
                    <a:pt x="581" y="354"/>
                    <a:pt x="523" y="354"/>
                  </a:cubicBezTo>
                  <a:close/>
                  <a:moveTo>
                    <a:pt x="151" y="340"/>
                  </a:moveTo>
                  <a:lnTo>
                    <a:pt x="151" y="340"/>
                  </a:lnTo>
                  <a:cubicBezTo>
                    <a:pt x="159" y="340"/>
                    <a:pt x="167" y="338"/>
                    <a:pt x="175" y="335"/>
                  </a:cubicBezTo>
                  <a:cubicBezTo>
                    <a:pt x="175" y="335"/>
                    <a:pt x="175" y="335"/>
                    <a:pt x="176" y="335"/>
                  </a:cubicBezTo>
                  <a:cubicBezTo>
                    <a:pt x="179" y="334"/>
                    <a:pt x="183" y="332"/>
                    <a:pt x="186" y="330"/>
                  </a:cubicBezTo>
                  <a:cubicBezTo>
                    <a:pt x="186" y="330"/>
                    <a:pt x="186" y="330"/>
                    <a:pt x="186" y="330"/>
                  </a:cubicBezTo>
                  <a:cubicBezTo>
                    <a:pt x="190" y="328"/>
                    <a:pt x="193" y="326"/>
                    <a:pt x="196" y="323"/>
                  </a:cubicBezTo>
                  <a:cubicBezTo>
                    <a:pt x="196" y="323"/>
                    <a:pt x="196" y="323"/>
                    <a:pt x="196" y="323"/>
                  </a:cubicBezTo>
                  <a:cubicBezTo>
                    <a:pt x="202" y="318"/>
                    <a:pt x="206" y="312"/>
                    <a:pt x="210" y="306"/>
                  </a:cubicBezTo>
                  <a:cubicBezTo>
                    <a:pt x="211" y="305"/>
                    <a:pt x="211" y="305"/>
                    <a:pt x="211" y="304"/>
                  </a:cubicBezTo>
                  <a:cubicBezTo>
                    <a:pt x="213" y="301"/>
                    <a:pt x="214" y="298"/>
                    <a:pt x="216" y="295"/>
                  </a:cubicBezTo>
                  <a:cubicBezTo>
                    <a:pt x="216" y="294"/>
                    <a:pt x="216" y="294"/>
                    <a:pt x="216" y="293"/>
                  </a:cubicBezTo>
                  <a:cubicBezTo>
                    <a:pt x="217" y="290"/>
                    <a:pt x="218" y="287"/>
                    <a:pt x="219" y="283"/>
                  </a:cubicBezTo>
                  <a:cubicBezTo>
                    <a:pt x="219" y="282"/>
                    <a:pt x="219" y="282"/>
                    <a:pt x="219" y="281"/>
                  </a:cubicBezTo>
                  <a:cubicBezTo>
                    <a:pt x="220" y="278"/>
                    <a:pt x="220" y="274"/>
                    <a:pt x="220" y="270"/>
                  </a:cubicBezTo>
                  <a:cubicBezTo>
                    <a:pt x="220" y="267"/>
                    <a:pt x="220" y="264"/>
                    <a:pt x="220" y="261"/>
                  </a:cubicBezTo>
                  <a:cubicBezTo>
                    <a:pt x="219" y="260"/>
                    <a:pt x="219" y="259"/>
                    <a:pt x="219" y="258"/>
                  </a:cubicBezTo>
                  <a:cubicBezTo>
                    <a:pt x="219" y="255"/>
                    <a:pt x="218" y="252"/>
                    <a:pt x="217" y="250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6" y="246"/>
                    <a:pt x="215" y="244"/>
                    <a:pt x="214" y="241"/>
                  </a:cubicBezTo>
                  <a:cubicBezTo>
                    <a:pt x="214" y="240"/>
                    <a:pt x="213" y="240"/>
                    <a:pt x="213" y="239"/>
                  </a:cubicBezTo>
                  <a:cubicBezTo>
                    <a:pt x="212" y="236"/>
                    <a:pt x="210" y="234"/>
                    <a:pt x="209" y="231"/>
                  </a:cubicBezTo>
                  <a:lnTo>
                    <a:pt x="208" y="231"/>
                  </a:lnTo>
                  <a:cubicBezTo>
                    <a:pt x="207" y="229"/>
                    <a:pt x="205" y="226"/>
                    <a:pt x="203" y="224"/>
                  </a:cubicBezTo>
                  <a:cubicBezTo>
                    <a:pt x="203" y="224"/>
                    <a:pt x="202" y="223"/>
                    <a:pt x="202" y="223"/>
                  </a:cubicBezTo>
                  <a:cubicBezTo>
                    <a:pt x="200" y="221"/>
                    <a:pt x="198" y="219"/>
                    <a:pt x="195" y="217"/>
                  </a:cubicBezTo>
                  <a:cubicBezTo>
                    <a:pt x="195" y="217"/>
                    <a:pt x="195" y="217"/>
                    <a:pt x="195" y="216"/>
                  </a:cubicBezTo>
                  <a:cubicBezTo>
                    <a:pt x="193" y="215"/>
                    <a:pt x="190" y="213"/>
                    <a:pt x="188" y="211"/>
                  </a:cubicBezTo>
                  <a:cubicBezTo>
                    <a:pt x="187" y="211"/>
                    <a:pt x="187" y="210"/>
                    <a:pt x="186" y="210"/>
                  </a:cubicBezTo>
                  <a:cubicBezTo>
                    <a:pt x="184" y="209"/>
                    <a:pt x="181" y="207"/>
                    <a:pt x="179" y="206"/>
                  </a:cubicBezTo>
                  <a:cubicBezTo>
                    <a:pt x="179" y="206"/>
                    <a:pt x="178" y="206"/>
                    <a:pt x="178" y="206"/>
                  </a:cubicBezTo>
                  <a:cubicBezTo>
                    <a:pt x="170" y="202"/>
                    <a:pt x="160" y="200"/>
                    <a:pt x="151" y="200"/>
                  </a:cubicBezTo>
                  <a:cubicBezTo>
                    <a:pt x="112" y="200"/>
                    <a:pt x="81" y="231"/>
                    <a:pt x="81" y="270"/>
                  </a:cubicBezTo>
                  <a:cubicBezTo>
                    <a:pt x="81" y="309"/>
                    <a:pt x="112" y="340"/>
                    <a:pt x="151" y="3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396" tIns="45698" rIns="91396" bIns="45698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43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>
            <a:spLocks noChangeArrowheads="1"/>
          </p:cNvSpPr>
          <p:nvPr/>
        </p:nvSpPr>
        <p:spPr bwMode="auto">
          <a:xfrm>
            <a:off x="8943424" y="3348838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49" name="文本框 17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 txBox="1"/>
          <p:nvPr/>
        </p:nvSpPr>
        <p:spPr>
          <a:xfrm>
            <a:off x="8248184" y="3598127"/>
            <a:ext cx="1628079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问题总结 </a:t>
            </a:r>
            <a:endParaRPr lang="en-US" altLang="zh-CN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Oval 12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>
            <a:spLocks noChangeArrowheads="1"/>
          </p:cNvSpPr>
          <p:nvPr/>
        </p:nvSpPr>
        <p:spPr bwMode="auto">
          <a:xfrm>
            <a:off x="10703354" y="3331078"/>
            <a:ext cx="209205" cy="209206"/>
          </a:xfrm>
          <a:prstGeom prst="ellipse">
            <a:avLst/>
          </a:prstGeom>
          <a:solidFill>
            <a:schemeClr val="accent3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grpSp>
        <p:nvGrpSpPr>
          <p:cNvPr id="51" name="组合 50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GrpSpPr/>
          <p:nvPr/>
        </p:nvGrpSpPr>
        <p:grpSpPr>
          <a:xfrm flipV="1">
            <a:off x="10253164" y="3587745"/>
            <a:ext cx="1158541" cy="1396850"/>
            <a:chOff x="5329386" y="2028936"/>
            <a:chExt cx="1544637" cy="1828524"/>
          </a:xfrm>
        </p:grpSpPr>
        <p:sp>
          <p:nvSpPr>
            <p:cNvPr id="52" name="Freeform 30"/>
            <p:cNvSpPr>
              <a:spLocks/>
            </p:cNvSpPr>
            <p:nvPr/>
          </p:nvSpPr>
          <p:spPr bwMode="auto">
            <a:xfrm flipV="1">
              <a:off x="5329386" y="2098742"/>
              <a:ext cx="1544637" cy="1758718"/>
            </a:xfrm>
            <a:custGeom>
              <a:avLst/>
              <a:gdLst>
                <a:gd name="T0" fmla="*/ 0 w 973"/>
                <a:gd name="T1" fmla="*/ 326 h 1300"/>
                <a:gd name="T2" fmla="*/ 487 w 973"/>
                <a:gd name="T3" fmla="*/ 0 h 1300"/>
                <a:gd name="T4" fmla="*/ 973 w 973"/>
                <a:gd name="T5" fmla="*/ 326 h 1300"/>
                <a:gd name="T6" fmla="*/ 973 w 973"/>
                <a:gd name="T7" fmla="*/ 1300 h 1300"/>
                <a:gd name="T8" fmla="*/ 0 w 973"/>
                <a:gd name="T9" fmla="*/ 1300 h 1300"/>
                <a:gd name="T10" fmla="*/ 0 w 973"/>
                <a:gd name="T11" fmla="*/ 326 h 1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3" h="1300">
                  <a:moveTo>
                    <a:pt x="0" y="326"/>
                  </a:moveTo>
                  <a:lnTo>
                    <a:pt x="487" y="0"/>
                  </a:lnTo>
                  <a:lnTo>
                    <a:pt x="973" y="326"/>
                  </a:lnTo>
                  <a:lnTo>
                    <a:pt x="973" y="1300"/>
                  </a:lnTo>
                  <a:lnTo>
                    <a:pt x="0" y="1300"/>
                  </a:lnTo>
                  <a:lnTo>
                    <a:pt x="0" y="326"/>
                  </a:lnTo>
                  <a:close/>
                </a:path>
              </a:pathLst>
            </a:custGeom>
            <a:solidFill>
              <a:schemeClr val="accent3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53" name="圆角矩形 52"/>
            <p:cNvSpPr/>
            <p:nvPr/>
          </p:nvSpPr>
          <p:spPr>
            <a:xfrm flipV="1">
              <a:off x="5482958" y="2213045"/>
              <a:ext cx="1224371" cy="323480"/>
            </a:xfrm>
            <a:prstGeom prst="roundRect">
              <a:avLst>
                <a:gd name="adj" fmla="val 50000"/>
              </a:avLst>
            </a:prstGeom>
            <a:solidFill>
              <a:srgbClr val="FCF6E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9">
                <a:solidFill>
                  <a:prstClr val="white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5656448" y="2028936"/>
              <a:ext cx="890515" cy="585852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399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rPr>
                <a:t>90</a:t>
              </a:r>
              <a:endParaRPr lang="zh-CN" altLang="en-US" sz="2399" dirty="0">
                <a:solidFill>
                  <a:schemeClr val="tx1">
                    <a:lumMod val="50000"/>
                    <a:lumOff val="50000"/>
                  </a:schemeClr>
                </a:solidFill>
                <a:latin typeface="Haettenschweiler" panose="020B070604090206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26"/>
            <p:cNvSpPr>
              <a:spLocks noEditPoints="1"/>
            </p:cNvSpPr>
            <p:nvPr/>
          </p:nvSpPr>
          <p:spPr bwMode="auto">
            <a:xfrm>
              <a:off x="5930692" y="3009117"/>
              <a:ext cx="372242" cy="391090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396" tIns="45698" rIns="91396" bIns="45698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399">
                <a:solidFill>
                  <a:schemeClr val="accent2"/>
                </a:solidFill>
              </a:endParaRPr>
            </a:p>
          </p:txBody>
        </p:sp>
      </p:grpSp>
      <p:sp>
        <p:nvSpPr>
          <p:cNvPr id="56" name="文本框 17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/>
          <p:cNvSpPr txBox="1"/>
          <p:nvPr/>
        </p:nvSpPr>
        <p:spPr>
          <a:xfrm>
            <a:off x="10006360" y="2758069"/>
            <a:ext cx="1628079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实施计划</a:t>
            </a:r>
            <a:r>
              <a:rPr lang="zh-CN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193967445"/>
      </p:ext>
    </p:ext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1" decel="3066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" decel="3066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3066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3066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2" presetClass="entr" presetSubtype="1" decel="3066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1" decel="3066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4" grpId="0" animBg="1"/>
      <p:bldP spid="15" grpId="0" animBg="1"/>
      <p:bldP spid="17" grpId="0"/>
      <p:bldP spid="18" grpId="0"/>
      <p:bldP spid="20" grpId="0"/>
      <p:bldP spid="21" grpId="0"/>
      <p:bldP spid="43" grpId="0" animBg="1"/>
      <p:bldP spid="49" grpId="0"/>
      <p:bldP spid="50" grpId="0" animBg="1"/>
      <p:bldP spid="5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8420" y="1092819"/>
            <a:ext cx="12013580" cy="5553308"/>
          </a:xfrm>
        </p:spPr>
        <p:txBody>
          <a:bodyPr>
            <a:normAutofit/>
          </a:bodyPr>
          <a:lstStyle/>
          <a:p>
            <a:r>
              <a:rPr lang="zh-CN" altLang="en-US" sz="3100" b="1" dirty="0" smtClean="0">
                <a:latin typeface="黑体" pitchFamily="49" charset="-122"/>
                <a:ea typeface="黑体" pitchFamily="49" charset="-122"/>
              </a:rPr>
              <a:t>国外的动态：</a:t>
            </a:r>
            <a:r>
              <a:rPr lang="en-US" sz="2400" dirty="0" smtClean="0"/>
              <a:t>	</a:t>
            </a:r>
            <a:r>
              <a:rPr lang="zh-CN" altLang="en-US" sz="2400" dirty="0" smtClean="0"/>
              <a:t/>
            </a:r>
            <a:br>
              <a:rPr lang="zh-CN" altLang="en-US" sz="2400" dirty="0" smtClean="0"/>
            </a:br>
            <a:r>
              <a:rPr lang="zh-CN" altLang="en-US" sz="2400" dirty="0" smtClean="0"/>
              <a:t>    上世纪</a:t>
            </a:r>
            <a:r>
              <a:rPr lang="en-US" sz="2400" dirty="0" smtClean="0"/>
              <a:t>60</a:t>
            </a:r>
            <a:r>
              <a:rPr lang="zh-CN" altLang="en-US" sz="2400" dirty="0" smtClean="0"/>
              <a:t>年代初，美国就开始了有关条形码的研究，</a:t>
            </a:r>
            <a:r>
              <a:rPr lang="en-US" sz="2400" dirty="0" smtClean="0"/>
              <a:t>70</a:t>
            </a:r>
            <a:r>
              <a:rPr lang="zh-CN" altLang="en-US" sz="2400" dirty="0" smtClean="0"/>
              <a:t>年代，条形码技术进入了大发展时期，美日欧各国纷纷开发条形码技术管理商品。在</a:t>
            </a:r>
            <a:r>
              <a:rPr lang="en-US" sz="2400" dirty="0" smtClean="0"/>
              <a:t>20</a:t>
            </a:r>
            <a:r>
              <a:rPr lang="zh-CN" altLang="en-US" sz="2400" dirty="0" smtClean="0"/>
              <a:t>世纪</a:t>
            </a:r>
            <a:r>
              <a:rPr lang="en-US" sz="2400" dirty="0" smtClean="0"/>
              <a:t>90</a:t>
            </a:r>
            <a:r>
              <a:rPr lang="zh-CN" altLang="en-US" sz="2400" dirty="0" smtClean="0"/>
              <a:t>年代初，以英国、法国和德国为代表的欧盟各国初步形成了自己的条形码管理体系。随着欧盟统一市场条约的颁布，统一协调后的欧洲条形码指令于</a:t>
            </a:r>
            <a:r>
              <a:rPr lang="en-US" sz="2400" dirty="0" smtClean="0"/>
              <a:t>1993</a:t>
            </a:r>
            <a:r>
              <a:rPr lang="zh-CN" altLang="en-US" sz="2400" dirty="0" smtClean="0"/>
              <a:t>年正式发布，其目的是在欧盟各成员国内消除贸易障碍、获得相互认可以及进行技术协调。同样，在西方的这些国家里，他们对条形码技术管理商品的管理同样也运用现代先进的科学技术，借助于先进的技术才得以让商品管理过程有效准确的进行。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r>
              <a:rPr lang="zh-CN" altLang="en-US" sz="3100" b="1" dirty="0" smtClean="0">
                <a:latin typeface="黑体" pitchFamily="49" charset="-122"/>
                <a:ea typeface="黑体" pitchFamily="49" charset="-122"/>
              </a:rPr>
              <a:t>国内的现状：</a:t>
            </a:r>
            <a:r>
              <a:rPr lang="zh-CN" altLang="en-US" sz="2400" dirty="0" smtClean="0"/>
              <a:t/>
            </a:r>
            <a:br>
              <a:rPr lang="zh-CN" altLang="en-US" sz="2400" dirty="0" smtClean="0"/>
            </a:br>
            <a:r>
              <a:rPr lang="zh-CN" altLang="en-US" sz="2400" dirty="0" smtClean="0"/>
              <a:t>    食品作为人们生活的必需品，其管理水平的高低直接影响到人类的日常生活和工作的成效，我国条形码管理商品方面的建设起步较晚，发展缓慢，在发展建设中存在各种各样的问题，极大地阻碍了我国食品管理事业的进一步发展。在人民健康意识越来越强烈的今天，食品的安全问题越来越受到全社会的重视。在此背景下，食品库存管理作为保障人民群众食品安全的重要环节，日益成为人民群众关注的焦点。随着科技水平的提高以及人民对食品质量的关注，食品管理也在通过科技手段和制度完善来不断进步。 </a:t>
            </a:r>
            <a:r>
              <a:rPr lang="en-US" altLang="zh-CN" sz="2400" dirty="0" smtClean="0"/>
              <a:t/>
            </a:r>
            <a:br>
              <a:rPr lang="en-US" altLang="zh-CN" sz="2400" dirty="0" smtClean="0"/>
            </a:br>
            <a:endParaRPr lang="zh-CN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145963" y="146075"/>
            <a:ext cx="973343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60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01</a:t>
            </a:r>
            <a:endParaRPr lang="zh-CN" altLang="en-US" sz="60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5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>
            <a:extLst>
              <a:ext uri="{FF2B5EF4-FFF2-40B4-BE49-F238E27FC236}">
                <a16:creationId xmlns="" xmlns:a16="http://schemas.microsoft.com/office/drawing/2014/main" id="{34613FBA-2546-495E-87E4-A1197D2B2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5801" y="624029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83749" y="201832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选题研究</a:t>
            </a:r>
            <a:endParaRPr lang="zh-CN" altLang="en-US" sz="54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83D812EE-2C1E-47FD-9E5A-4D49C49D7D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95" r="16848"/>
          <a:stretch/>
        </p:blipFill>
        <p:spPr>
          <a:xfrm flipH="1">
            <a:off x="0" y="0"/>
            <a:ext cx="12188238" cy="6857349"/>
          </a:xfrm>
          <a:prstGeom prst="rect">
            <a:avLst/>
          </a:prstGeom>
          <a:solidFill>
            <a:srgbClr val="F2F6F9"/>
          </a:solidFill>
        </p:spPr>
      </p:pic>
      <p:sp>
        <p:nvSpPr>
          <p:cNvPr id="5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>
            <a:extLst>
              <a:ext uri="{FF2B5EF4-FFF2-40B4-BE49-F238E27FC236}">
                <a16:creationId xmlns="" xmlns:a16="http://schemas.microsoft.com/office/drawing/2014/main" id="{34613FBA-2546-495E-87E4-A1197D2B2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606" y="624029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24829" y="1717288"/>
            <a:ext cx="10381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12596" y="1159728"/>
            <a:ext cx="1102855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研究内容</a:t>
            </a:r>
            <a:endParaRPr lang="en-US" altLang="zh-CN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r>
              <a:rPr lang="en-US" altLang="zh-CN" sz="2400" dirty="0" smtClean="0"/>
              <a:t>    </a:t>
            </a:r>
            <a:r>
              <a:rPr lang="zh-CN" altLang="zh-CN" sz="3400" b="1" dirty="0" smtClean="0">
                <a:latin typeface="宋体" pitchFamily="2" charset="-122"/>
                <a:ea typeface="宋体" pitchFamily="2" charset="-122"/>
              </a:rPr>
              <a:t>本</a:t>
            </a:r>
            <a:r>
              <a:rPr lang="zh-CN" altLang="en-US" sz="3400" b="1" dirty="0" smtClean="0">
                <a:latin typeface="宋体" pitchFamily="2" charset="-122"/>
                <a:ea typeface="宋体" pitchFamily="2" charset="-122"/>
              </a:rPr>
              <a:t>课题</a:t>
            </a:r>
            <a:r>
              <a:rPr lang="zh-CN" altLang="zh-CN" sz="3400" b="1" dirty="0" smtClean="0">
                <a:latin typeface="宋体" pitchFamily="2" charset="-122"/>
                <a:ea typeface="宋体" pitchFamily="2" charset="-122"/>
              </a:rPr>
              <a:t>设计的是一</a:t>
            </a:r>
            <a:r>
              <a:rPr lang="zh-CN" altLang="en-US" sz="3400" b="1" dirty="0" smtClean="0">
                <a:latin typeface="宋体" pitchFamily="2" charset="-122"/>
                <a:ea typeface="宋体" pitchFamily="2" charset="-122"/>
              </a:rPr>
              <a:t>款基于条形码技术的食品管理软件</a:t>
            </a:r>
            <a:r>
              <a:rPr lang="zh-CN" altLang="zh-CN" sz="3400" b="1" dirty="0" smtClean="0">
                <a:latin typeface="宋体" pitchFamily="2" charset="-122"/>
                <a:ea typeface="宋体" pitchFamily="2" charset="-122"/>
              </a:rPr>
              <a:t>，通过</a:t>
            </a:r>
            <a:r>
              <a:rPr lang="en-US" altLang="zh-CN" sz="3400" b="1" dirty="0" smtClean="0">
                <a:latin typeface="宋体" pitchFamily="2" charset="-122"/>
                <a:ea typeface="宋体" pitchFamily="2" charset="-122"/>
              </a:rPr>
              <a:t>QT</a:t>
            </a:r>
            <a:r>
              <a:rPr lang="zh-CN" altLang="zh-CN" sz="3400" b="1" dirty="0" smtClean="0">
                <a:latin typeface="宋体" pitchFamily="2" charset="-122"/>
                <a:ea typeface="宋体" pitchFamily="2" charset="-122"/>
              </a:rPr>
              <a:t>技术实现条形码食品管理</a:t>
            </a:r>
            <a:r>
              <a:rPr lang="zh-CN" altLang="en-US" sz="3400" b="1" dirty="0" smtClean="0">
                <a:latin typeface="宋体" pitchFamily="2" charset="-122"/>
                <a:ea typeface="宋体" pitchFamily="2" charset="-122"/>
              </a:rPr>
              <a:t>。</a:t>
            </a:r>
            <a:r>
              <a:rPr lang="zh-CN" altLang="zh-CN" sz="3400" b="1" dirty="0" smtClean="0">
                <a:latin typeface="宋体" pitchFamily="2" charset="-122"/>
                <a:ea typeface="宋体" pitchFamily="2" charset="-122"/>
              </a:rPr>
              <a:t>对于食品超市</a:t>
            </a:r>
            <a:r>
              <a:rPr lang="zh-CN" altLang="en-US" sz="3400" b="1" dirty="0" smtClean="0">
                <a:latin typeface="宋体" pitchFamily="2" charset="-122"/>
                <a:ea typeface="宋体" pitchFamily="2" charset="-122"/>
              </a:rPr>
              <a:t>，</a:t>
            </a:r>
            <a:r>
              <a:rPr lang="zh-CN" altLang="zh-CN" sz="3400" b="1" dirty="0" smtClean="0">
                <a:latin typeface="宋体" pitchFamily="2" charset="-122"/>
                <a:ea typeface="宋体" pitchFamily="2" charset="-122"/>
              </a:rPr>
              <a:t>可以方便对食品的录入和管理以及对食品信息的统计和检索操作。对于家庭用户来讲，通过系统可以对自己喜欢的口味的食品进行标注，同时也可以通过系统对食品</a:t>
            </a:r>
            <a:r>
              <a:rPr lang="zh-CN" altLang="en-US" sz="3400" b="1" dirty="0" smtClean="0">
                <a:latin typeface="宋体" pitchFamily="2" charset="-122"/>
                <a:ea typeface="宋体" pitchFamily="2" charset="-122"/>
              </a:rPr>
              <a:t>进行</a:t>
            </a:r>
            <a:r>
              <a:rPr lang="zh-CN" altLang="zh-CN" sz="3400" b="1" dirty="0" smtClean="0">
                <a:latin typeface="宋体" pitchFamily="2" charset="-122"/>
                <a:ea typeface="宋体" pitchFamily="2" charset="-122"/>
              </a:rPr>
              <a:t>查询浏览，同时也可以实现家庭消费管理和消费记账功能。所以开发本系统有助于食品企业的信息化管理，对家庭用户也有很大的帮助。通过测试验证设计的系统是否符合设计目标。</a:t>
            </a:r>
            <a:endParaRPr lang="zh-CN" altLang="en-US" sz="3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985916" y="190681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选题研究</a:t>
            </a:r>
            <a:endParaRPr lang="zh-CN" altLang="en-US" sz="54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91651" y="146075"/>
            <a:ext cx="973343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60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01</a:t>
            </a:r>
            <a:endParaRPr lang="zh-CN" altLang="en-US" sz="60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65687856"/>
      </p:ext>
    </p:extLst>
  </p:cSld>
  <p:clrMapOvr>
    <a:masterClrMapping/>
  </p:clrMapOvr>
  <p:transition spd="slow">
    <p:check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="" xmlns:a16="http://schemas.microsoft.com/office/drawing/2014/main" id="{40ABAAB4-7DD4-4AD4-B52B-4C2E1ADC7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" y="651"/>
            <a:ext cx="12188264" cy="6857349"/>
          </a:xfrm>
          <a:prstGeom prst="rect">
            <a:avLst/>
          </a:prstGeom>
          <a:solidFill>
            <a:srgbClr val="F2F6F9"/>
          </a:solidFill>
        </p:spPr>
      </p:pic>
      <p:sp>
        <p:nvSpPr>
          <p:cNvPr id="39" name="矩形 38"/>
          <p:cNvSpPr/>
          <p:nvPr/>
        </p:nvSpPr>
        <p:spPr>
          <a:xfrm>
            <a:off x="190569" y="156117"/>
            <a:ext cx="97334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60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01</a:t>
            </a:r>
            <a:endParaRPr lang="zh-CN" altLang="en-US" sz="60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40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>
            <a:extLst>
              <a:ext uri="{FF2B5EF4-FFF2-40B4-BE49-F238E27FC236}">
                <a16:creationId xmlns="" xmlns:a16="http://schemas.microsoft.com/office/drawing/2014/main" id="{34613FBA-2546-495E-87E4-A1197D2B2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8465" y="624030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472961" y="211873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选题研究</a:t>
            </a:r>
            <a:endParaRPr lang="zh-CN" altLang="en-US" sz="54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44966" y="1338146"/>
            <a:ext cx="11675327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研究依据</a:t>
            </a:r>
            <a:endParaRPr lang="en-US" altLang="zh-CN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    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条形码技术具有输入速度快、采集信息量大、制作使用成本低廉等优点，并被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      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认为是目前最经济实用的自动识别技术之一。它广泛应用在工商业、存储物流、交通运输、医疗卫生等领域。</a:t>
            </a:r>
            <a:endParaRPr lang="en-US" altLang="zh-CN" sz="2400" b="1" dirty="0" smtClean="0">
              <a:latin typeface="宋体" pitchFamily="2" charset="-122"/>
              <a:ea typeface="宋体" pitchFamily="2" charset="-122"/>
            </a:endParaRPr>
          </a:p>
          <a:p>
            <a:endParaRPr lang="en-US" altLang="zh-CN" b="1" dirty="0" smtClean="0">
              <a:latin typeface="宋体" pitchFamily="2" charset="-122"/>
              <a:ea typeface="宋体" pitchFamily="2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本文研究方法</a:t>
            </a:r>
            <a:endParaRPr lang="en-US" altLang="zh-CN" sz="32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1</a:t>
            </a:r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）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文献法：利用工具书、参考书和网络资源查阅相关信息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,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学习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Qt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技术开发，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C++           	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编程软件开发技术；</a:t>
            </a:r>
          </a:p>
          <a:p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2</a:t>
            </a:r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）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调研法：针对</a:t>
            </a:r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基于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QT</a:t>
            </a:r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的条形码食品管理系统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进行调研和需求分析；</a:t>
            </a:r>
          </a:p>
          <a:p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3</a:t>
            </a:r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）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对比分析法：对比分析采用软件工程的思想和方法进行系统分析和设计</a:t>
            </a:r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，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采用专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	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业界面设计工具进行界面设计；</a:t>
            </a:r>
          </a:p>
          <a:p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400" b="1" dirty="0" smtClean="0">
                <a:latin typeface="宋体" pitchFamily="2" charset="-122"/>
                <a:ea typeface="宋体" pitchFamily="2" charset="-122"/>
              </a:rPr>
              <a:t>4</a:t>
            </a:r>
            <a:r>
              <a:rPr lang="zh-CN" altLang="en-US" sz="2400" b="1" dirty="0" smtClean="0">
                <a:latin typeface="宋体" pitchFamily="2" charset="-122"/>
                <a:ea typeface="宋体" pitchFamily="2" charset="-122"/>
              </a:rPr>
              <a:t>）</a:t>
            </a:r>
            <a:r>
              <a:rPr lang="zh-CN" altLang="zh-CN" sz="2400" b="1" dirty="0" smtClean="0">
                <a:latin typeface="宋体" pitchFamily="2" charset="-122"/>
                <a:ea typeface="宋体" pitchFamily="2" charset="-122"/>
              </a:rPr>
              <a:t>实验法：进行系统代码的编写，编写测试用例，运行、调试并测试系统。</a:t>
            </a:r>
          </a:p>
        </p:txBody>
      </p:sp>
    </p:spTree>
    <p:extLst>
      <p:ext uri="{BB962C8B-B14F-4D97-AF65-F5344CB8AC3E}">
        <p14:creationId xmlns="" xmlns:p14="http://schemas.microsoft.com/office/powerpoint/2010/main" val="3513025729"/>
      </p:ext>
    </p:ext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4080403" y="1988842"/>
            <a:ext cx="3887231" cy="3888431"/>
          </a:xfrm>
          <a:prstGeom prst="ellipse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grpSp>
        <p:nvGrpSpPr>
          <p:cNvPr id="2" name="组合 5"/>
          <p:cNvGrpSpPr/>
          <p:nvPr/>
        </p:nvGrpSpPr>
        <p:grpSpPr>
          <a:xfrm>
            <a:off x="4168414" y="2077026"/>
            <a:ext cx="3710651" cy="3711792"/>
            <a:chOff x="3047429" y="1323744"/>
            <a:chExt cx="2783847" cy="2783844"/>
          </a:xfrm>
          <a:effectLst/>
        </p:grpSpPr>
        <p:sp>
          <p:nvSpPr>
            <p:cNvPr id="7" name="椭圆 11"/>
            <p:cNvSpPr/>
            <p:nvPr/>
          </p:nvSpPr>
          <p:spPr>
            <a:xfrm rot="2700000">
              <a:off x="3862480" y="1323962"/>
              <a:ext cx="1153402" cy="1152965"/>
            </a:xfrm>
            <a:custGeom>
              <a:avLst/>
              <a:gdLst/>
              <a:ahLst/>
              <a:cxnLst/>
              <a:rect l="l" t="t" r="r" b="b"/>
              <a:pathLst>
                <a:path w="1153402" h="1152965">
                  <a:moveTo>
                    <a:pt x="746531" y="0"/>
                  </a:moveTo>
                  <a:cubicBezTo>
                    <a:pt x="779296" y="194851"/>
                    <a:pt x="949063" y="342875"/>
                    <a:pt x="1153402" y="342875"/>
                  </a:cubicBezTo>
                  <a:lnTo>
                    <a:pt x="1153402" y="1152965"/>
                  </a:lnTo>
                  <a:lnTo>
                    <a:pt x="343312" y="1152965"/>
                  </a:lnTo>
                  <a:cubicBezTo>
                    <a:pt x="343312" y="948474"/>
                    <a:pt x="195069" y="778607"/>
                    <a:pt x="0" y="746050"/>
                  </a:cubicBezTo>
                  <a:cubicBezTo>
                    <a:pt x="121924" y="397390"/>
                    <a:pt x="397695" y="121245"/>
                    <a:pt x="7465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</a:pPr>
              <a:endParaRPr lang="zh-CN" altLang="en-US" sz="1866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椭圆 11"/>
            <p:cNvSpPr/>
            <p:nvPr/>
          </p:nvSpPr>
          <p:spPr>
            <a:xfrm rot="2700000" flipH="1">
              <a:off x="4678356" y="2138826"/>
              <a:ext cx="1152437" cy="1153402"/>
            </a:xfrm>
            <a:custGeom>
              <a:avLst/>
              <a:gdLst/>
              <a:ahLst/>
              <a:cxnLst/>
              <a:rect l="l" t="t" r="r" b="b"/>
              <a:pathLst>
                <a:path w="1152437" h="1153402">
                  <a:moveTo>
                    <a:pt x="745522" y="0"/>
                  </a:moveTo>
                  <a:cubicBezTo>
                    <a:pt x="397295" y="121773"/>
                    <a:pt x="121402" y="397011"/>
                    <a:pt x="0" y="745261"/>
                  </a:cubicBezTo>
                  <a:cubicBezTo>
                    <a:pt x="201063" y="772062"/>
                    <a:pt x="355477" y="944700"/>
                    <a:pt x="355477" y="1153402"/>
                  </a:cubicBezTo>
                  <a:lnTo>
                    <a:pt x="1152437" y="1153402"/>
                  </a:lnTo>
                  <a:lnTo>
                    <a:pt x="1152437" y="343312"/>
                  </a:lnTo>
                  <a:cubicBezTo>
                    <a:pt x="947947" y="343312"/>
                    <a:pt x="778080" y="195069"/>
                    <a:pt x="745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</a:pPr>
              <a:endParaRPr lang="zh-CN" altLang="en-US" sz="1866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椭圆 11"/>
            <p:cNvSpPr/>
            <p:nvPr/>
          </p:nvSpPr>
          <p:spPr>
            <a:xfrm rot="2700000" flipV="1">
              <a:off x="3047211" y="2139230"/>
              <a:ext cx="1153402" cy="1152966"/>
            </a:xfrm>
            <a:custGeom>
              <a:avLst/>
              <a:gdLst/>
              <a:ahLst/>
              <a:cxnLst/>
              <a:rect l="l" t="t" r="r" b="b"/>
              <a:pathLst>
                <a:path w="1153402" h="1152966">
                  <a:moveTo>
                    <a:pt x="343312" y="1152966"/>
                  </a:moveTo>
                  <a:lnTo>
                    <a:pt x="1153402" y="1152966"/>
                  </a:lnTo>
                  <a:lnTo>
                    <a:pt x="1153402" y="342876"/>
                  </a:lnTo>
                  <a:cubicBezTo>
                    <a:pt x="949063" y="342876"/>
                    <a:pt x="779296" y="194851"/>
                    <a:pt x="746532" y="0"/>
                  </a:cubicBezTo>
                  <a:cubicBezTo>
                    <a:pt x="397696" y="121245"/>
                    <a:pt x="121924" y="397391"/>
                    <a:pt x="0" y="746051"/>
                  </a:cubicBezTo>
                  <a:cubicBezTo>
                    <a:pt x="195069" y="778608"/>
                    <a:pt x="343312" y="948475"/>
                    <a:pt x="343312" y="11529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</a:pPr>
              <a:endParaRPr lang="zh-CN" altLang="en-US" sz="1866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11"/>
            <p:cNvSpPr/>
            <p:nvPr/>
          </p:nvSpPr>
          <p:spPr>
            <a:xfrm rot="2700000" flipH="1" flipV="1">
              <a:off x="3862864" y="2954647"/>
              <a:ext cx="1152934" cy="1152947"/>
            </a:xfrm>
            <a:custGeom>
              <a:avLst/>
              <a:gdLst/>
              <a:ahLst/>
              <a:cxnLst/>
              <a:rect l="l" t="t" r="r" b="b"/>
              <a:pathLst>
                <a:path w="1152934" h="1152947">
                  <a:moveTo>
                    <a:pt x="1152934" y="1152947"/>
                  </a:moveTo>
                  <a:lnTo>
                    <a:pt x="355974" y="1152947"/>
                  </a:lnTo>
                  <a:lnTo>
                    <a:pt x="355974" y="1152946"/>
                  </a:lnTo>
                  <a:cubicBezTo>
                    <a:pt x="355974" y="944071"/>
                    <a:pt x="201306" y="771320"/>
                    <a:pt x="0" y="744754"/>
                  </a:cubicBezTo>
                  <a:cubicBezTo>
                    <a:pt x="122138" y="396697"/>
                    <a:pt x="397654" y="121079"/>
                    <a:pt x="746064" y="0"/>
                  </a:cubicBezTo>
                  <a:cubicBezTo>
                    <a:pt x="778837" y="194842"/>
                    <a:pt x="948600" y="342857"/>
                    <a:pt x="1152933" y="342857"/>
                  </a:cubicBezTo>
                  <a:cubicBezTo>
                    <a:pt x="1152934" y="342857"/>
                    <a:pt x="1152934" y="342857"/>
                    <a:pt x="1152934" y="3428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</a:pPr>
              <a:endParaRPr lang="zh-CN" altLang="en-US" sz="1866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标题层"/>
          <p:cNvSpPr txBox="1"/>
          <p:nvPr/>
        </p:nvSpPr>
        <p:spPr bwMode="auto">
          <a:xfrm>
            <a:off x="4525357" y="2607487"/>
            <a:ext cx="823370" cy="584647"/>
          </a:xfrm>
          <a:prstGeom prst="rect">
            <a:avLst/>
          </a:prstGeom>
          <a:noFill/>
          <a:effectLst>
            <a:outerShdw blurRad="12700" dist="12700" dir="438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3199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01</a:t>
            </a:r>
            <a:endParaRPr lang="zh-CN" altLang="en-US" sz="3199" kern="0" dirty="0">
              <a:solidFill>
                <a:schemeClr val="tx1">
                  <a:lumMod val="75000"/>
                  <a:lumOff val="2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2" name="标题层"/>
          <p:cNvSpPr txBox="1"/>
          <p:nvPr/>
        </p:nvSpPr>
        <p:spPr bwMode="auto">
          <a:xfrm>
            <a:off x="6698681" y="2565171"/>
            <a:ext cx="823370" cy="584647"/>
          </a:xfrm>
          <a:prstGeom prst="rect">
            <a:avLst/>
          </a:prstGeom>
          <a:noFill/>
          <a:effectLst>
            <a:outerShdw blurRad="12700" dist="12700" dir="438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3199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02</a:t>
            </a:r>
            <a:endParaRPr lang="zh-CN" altLang="en-US" sz="3199" kern="0" dirty="0">
              <a:solidFill>
                <a:schemeClr val="tx1">
                  <a:lumMod val="75000"/>
                  <a:lumOff val="2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3" name="标题层"/>
          <p:cNvSpPr txBox="1"/>
          <p:nvPr/>
        </p:nvSpPr>
        <p:spPr bwMode="auto">
          <a:xfrm>
            <a:off x="6671886" y="4628764"/>
            <a:ext cx="823370" cy="584647"/>
          </a:xfrm>
          <a:prstGeom prst="rect">
            <a:avLst/>
          </a:prstGeom>
          <a:noFill/>
          <a:effectLst>
            <a:outerShdw blurRad="12700" dist="12700" dir="438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3199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04</a:t>
            </a:r>
            <a:endParaRPr lang="zh-CN" altLang="en-US" sz="3199" kern="0" dirty="0">
              <a:solidFill>
                <a:schemeClr val="tx1">
                  <a:lumMod val="75000"/>
                  <a:lumOff val="2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4" name="标题层"/>
          <p:cNvSpPr txBox="1"/>
          <p:nvPr/>
        </p:nvSpPr>
        <p:spPr bwMode="auto">
          <a:xfrm>
            <a:off x="4504782" y="4676754"/>
            <a:ext cx="823370" cy="584647"/>
          </a:xfrm>
          <a:prstGeom prst="rect">
            <a:avLst/>
          </a:prstGeom>
          <a:noFill/>
          <a:effectLst>
            <a:outerShdw blurRad="12700" dist="12700" dir="438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3199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 pitchFamily="34" charset="0"/>
                <a:ea typeface="微软雅黑" pitchFamily="34" charset="-122"/>
                <a:cs typeface="Arial" panose="020B0604020202020204" pitchFamily="34" charset="0"/>
              </a:rPr>
              <a:t>03</a:t>
            </a:r>
            <a:endParaRPr lang="zh-CN" altLang="en-US" sz="3199" kern="0" dirty="0">
              <a:solidFill>
                <a:schemeClr val="tx1">
                  <a:lumMod val="75000"/>
                  <a:lumOff val="25000"/>
                </a:schemeClr>
              </a:solidFill>
              <a:latin typeface="Impact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696476" y="2893239"/>
            <a:ext cx="828268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16" name="矩形 15"/>
          <p:cNvSpPr/>
          <p:nvPr/>
        </p:nvSpPr>
        <p:spPr>
          <a:xfrm>
            <a:off x="769433" y="1918009"/>
            <a:ext cx="287977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 smtClean="0">
                <a:latin typeface="黑体" pitchFamily="49" charset="-122"/>
                <a:ea typeface="黑体" pitchFamily="49" charset="-122"/>
              </a:rPr>
              <a:t>条形码商品录入</a:t>
            </a:r>
            <a:endParaRPr lang="en-US" altLang="zh-CN" sz="2800" b="1" dirty="0" smtClean="0">
              <a:latin typeface="黑体" pitchFamily="49" charset="-122"/>
              <a:ea typeface="黑体" pitchFamily="49" charset="-122"/>
            </a:endParaRPr>
          </a:p>
          <a:p>
            <a:pPr algn="just"/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通过条形码扫描，将商品信息录入系统，并可以实现查询食品信息的功能。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7522055" y="2893239"/>
            <a:ext cx="828268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18" name="矩形 17"/>
          <p:cNvSpPr/>
          <p:nvPr/>
        </p:nvSpPr>
        <p:spPr>
          <a:xfrm>
            <a:off x="8540131" y="1899230"/>
            <a:ext cx="26871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 smtClean="0">
                <a:latin typeface="黑体" pitchFamily="49" charset="-122"/>
                <a:ea typeface="黑体" pitchFamily="49" charset="-122"/>
              </a:rPr>
              <a:t>食品种类管理</a:t>
            </a:r>
            <a:endParaRPr lang="en-US" altLang="zh-CN" sz="2800" b="1" dirty="0" smtClean="0">
              <a:latin typeface="黑体" pitchFamily="49" charset="-122"/>
              <a:ea typeface="黑体" pitchFamily="49" charset="-122"/>
            </a:endParaRPr>
          </a:p>
          <a:p>
            <a:pPr algn="just"/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食品信息录入系统后，对食品进行分类。并且可以对自己喜欢的口味进行标注。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7522055" y="4983028"/>
            <a:ext cx="828268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20" name="矩形 19"/>
          <p:cNvSpPr/>
          <p:nvPr/>
        </p:nvSpPr>
        <p:spPr>
          <a:xfrm>
            <a:off x="8495526" y="4613488"/>
            <a:ext cx="268719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 smtClean="0">
                <a:latin typeface="黑体" pitchFamily="49" charset="-122"/>
                <a:ea typeface="黑体" pitchFamily="49" charset="-122"/>
              </a:rPr>
              <a:t>消费记录查询</a:t>
            </a:r>
            <a:endParaRPr lang="en-US" altLang="zh-CN" sz="2800" b="1" dirty="0" smtClean="0">
              <a:latin typeface="黑体" pitchFamily="49" charset="-122"/>
              <a:ea typeface="黑体" pitchFamily="49" charset="-122"/>
            </a:endParaRPr>
          </a:p>
          <a:p>
            <a:pPr algn="just"/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可实现按日查询、按月查询、按年查询、按分类查询消费记录。</a:t>
            </a:r>
            <a:endParaRPr lang="zh-CN" altLang="en-US" sz="2000" dirty="0">
              <a:latin typeface="宋体" pitchFamily="2" charset="-122"/>
              <a:ea typeface="宋体" pitchFamily="2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3696476" y="4983028"/>
            <a:ext cx="828268" cy="0"/>
          </a:xfrm>
          <a:prstGeom prst="line">
            <a:avLst/>
          </a:prstGeom>
          <a:noFill/>
          <a:ln w="9525" cap="flat" cmpd="sng" algn="ctr">
            <a:solidFill>
              <a:sysClr val="windowText" lastClr="000000"/>
            </a:solidFill>
            <a:prstDash val="sysDash"/>
            <a:headEnd type="oval"/>
            <a:tailEnd type="oval"/>
          </a:ln>
          <a:effectLst/>
        </p:spPr>
      </p:cxnSp>
      <p:sp>
        <p:nvSpPr>
          <p:cNvPr id="22" name="矩形 21"/>
          <p:cNvSpPr/>
          <p:nvPr/>
        </p:nvSpPr>
        <p:spPr>
          <a:xfrm>
            <a:off x="839344" y="4613488"/>
            <a:ext cx="268719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b="1" dirty="0" smtClean="0">
                <a:latin typeface="黑体" pitchFamily="49" charset="-122"/>
                <a:ea typeface="黑体" pitchFamily="49" charset="-122"/>
              </a:rPr>
              <a:t>记账管理</a:t>
            </a:r>
            <a:endParaRPr lang="en-US" altLang="zh-CN" sz="2800" b="1" dirty="0" smtClean="0">
              <a:latin typeface="黑体" pitchFamily="49" charset="-122"/>
              <a:ea typeface="黑体" pitchFamily="49" charset="-122"/>
            </a:endParaRPr>
          </a:p>
          <a:p>
            <a:pPr algn="just"/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通过识别条形码，统计录入的商品信息，记录商品的花销。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01720" y="134925"/>
            <a:ext cx="97334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60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02</a:t>
            </a:r>
            <a:endParaRPr lang="zh-CN" altLang="en-US" sz="60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4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>
            <a:extLst>
              <a:ext uri="{FF2B5EF4-FFF2-40B4-BE49-F238E27FC236}">
                <a16:creationId xmlns="" xmlns:a16="http://schemas.microsoft.com/office/drawing/2014/main" id="{34613FBA-2546-495E-87E4-A1197D2B2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7675" y="601727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629076" y="201832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项目功能</a:t>
            </a:r>
            <a:endParaRPr lang="zh-CN" altLang="en-US" sz="54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3080183"/>
      </p:ext>
    </p:ext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16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1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5" dur="100" fill="hold"/>
                                        <p:tgtEl>
                                          <p:spTgt spid="11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5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mph" presetSubtype="0" autoRev="1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3" dur="100" fill="hold"/>
                                        <p:tgtEl>
                                          <p:spTgt spid="12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mph" presetSubtype="0" autoRev="1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41" dur="100" fill="hold"/>
                                        <p:tgtEl>
                                          <p:spTgt spid="13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15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mph" presetSubtype="0" autoRev="1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49" dur="100" fill="hold"/>
                                        <p:tgtEl>
                                          <p:spTgt spid="14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800"/>
                            </p:stCondLst>
                            <p:childTnLst>
                              <p:par>
                                <p:cTn id="5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1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400"/>
                            </p:stCondLst>
                            <p:childTnLst>
                              <p:par>
                                <p:cTn id="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7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300"/>
                            </p:stCondLst>
                            <p:childTnLst>
                              <p:par>
                                <p:cTn id="7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6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9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6" grpId="0"/>
      <p:bldP spid="18" grpId="0"/>
      <p:bldP spid="20" grpId="0"/>
      <p:bldP spid="22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 bwMode="auto">
          <a:xfrm>
            <a:off x="3563699" y="1659007"/>
            <a:ext cx="7425423" cy="749853"/>
          </a:xfrm>
          <a:prstGeom prst="rect">
            <a:avLst/>
          </a:prstGeom>
          <a:solidFill>
            <a:schemeClr val="accent2">
              <a:lumMod val="95000"/>
              <a:alpha val="3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右箭头 8"/>
          <p:cNvSpPr/>
          <p:nvPr/>
        </p:nvSpPr>
        <p:spPr bwMode="auto">
          <a:xfrm>
            <a:off x="3491740" y="1803022"/>
            <a:ext cx="575661" cy="461820"/>
          </a:xfrm>
          <a:prstGeom prst="rightArrow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pPr defTabSz="913859" fontAlgn="base">
              <a:spcBef>
                <a:spcPct val="0"/>
              </a:spcBef>
              <a:spcAft>
                <a:spcPct val="0"/>
              </a:spcAft>
            </a:pPr>
            <a:endParaRPr lang="zh-CN" altLang="en-US" sz="1733" dirty="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0" name="矩形 9"/>
          <p:cNvSpPr/>
          <p:nvPr/>
        </p:nvSpPr>
        <p:spPr bwMode="auto">
          <a:xfrm>
            <a:off x="1164171" y="1659007"/>
            <a:ext cx="2446561" cy="749853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pPr defTabSz="913859" fontAlgn="base">
              <a:spcBef>
                <a:spcPct val="0"/>
              </a:spcBef>
              <a:spcAft>
                <a:spcPct val="0"/>
              </a:spcAft>
            </a:pPr>
            <a:endParaRPr lang="zh-CN" altLang="en-US" sz="1733" dirty="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3563699" y="2778359"/>
            <a:ext cx="7425423" cy="749853"/>
          </a:xfrm>
          <a:prstGeom prst="rect">
            <a:avLst/>
          </a:prstGeom>
          <a:solidFill>
            <a:schemeClr val="accent2">
              <a:lumMod val="95000"/>
              <a:alpha val="3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右箭头 11"/>
          <p:cNvSpPr/>
          <p:nvPr/>
        </p:nvSpPr>
        <p:spPr bwMode="auto">
          <a:xfrm>
            <a:off x="3491740" y="2922372"/>
            <a:ext cx="575661" cy="461820"/>
          </a:xfrm>
          <a:prstGeom prst="rightArrow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pPr defTabSz="913859" fontAlgn="base">
              <a:spcBef>
                <a:spcPct val="0"/>
              </a:spcBef>
              <a:spcAft>
                <a:spcPct val="0"/>
              </a:spcAft>
            </a:pPr>
            <a:endParaRPr lang="zh-CN" altLang="en-US" sz="1733" dirty="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1164171" y="2778359"/>
            <a:ext cx="2446561" cy="749853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sz="2399"/>
          </a:p>
        </p:txBody>
      </p:sp>
      <p:sp>
        <p:nvSpPr>
          <p:cNvPr id="14" name="矩形 13"/>
          <p:cNvSpPr/>
          <p:nvPr/>
        </p:nvSpPr>
        <p:spPr bwMode="auto">
          <a:xfrm>
            <a:off x="3563699" y="3929241"/>
            <a:ext cx="7425423" cy="749853"/>
          </a:xfrm>
          <a:prstGeom prst="rect">
            <a:avLst/>
          </a:prstGeom>
          <a:solidFill>
            <a:schemeClr val="accent2">
              <a:lumMod val="95000"/>
              <a:alpha val="3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右箭头 14"/>
          <p:cNvSpPr/>
          <p:nvPr/>
        </p:nvSpPr>
        <p:spPr bwMode="auto">
          <a:xfrm>
            <a:off x="3491740" y="4073256"/>
            <a:ext cx="575661" cy="461820"/>
          </a:xfrm>
          <a:prstGeom prst="rightArrow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pPr defTabSz="913859" fontAlgn="base">
              <a:spcBef>
                <a:spcPct val="0"/>
              </a:spcBef>
              <a:spcAft>
                <a:spcPct val="0"/>
              </a:spcAft>
            </a:pPr>
            <a:endParaRPr lang="zh-CN" altLang="en-US" sz="1733" dirty="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6" name="矩形 15"/>
          <p:cNvSpPr/>
          <p:nvPr/>
        </p:nvSpPr>
        <p:spPr bwMode="auto">
          <a:xfrm>
            <a:off x="1164171" y="3929241"/>
            <a:ext cx="2446561" cy="74985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sz="2399"/>
          </a:p>
        </p:txBody>
      </p:sp>
      <p:sp>
        <p:nvSpPr>
          <p:cNvPr id="17" name="矩形 16"/>
          <p:cNvSpPr/>
          <p:nvPr/>
        </p:nvSpPr>
        <p:spPr bwMode="auto">
          <a:xfrm>
            <a:off x="3563699" y="5127420"/>
            <a:ext cx="7425423" cy="749853"/>
          </a:xfrm>
          <a:prstGeom prst="rect">
            <a:avLst/>
          </a:prstGeom>
          <a:solidFill>
            <a:schemeClr val="accent2">
              <a:lumMod val="95000"/>
              <a:alpha val="3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右箭头 17"/>
          <p:cNvSpPr/>
          <p:nvPr/>
        </p:nvSpPr>
        <p:spPr bwMode="auto">
          <a:xfrm>
            <a:off x="3491740" y="5271435"/>
            <a:ext cx="575661" cy="461820"/>
          </a:xfrm>
          <a:prstGeom prst="rightArrow">
            <a:avLst/>
          </a:pr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pPr defTabSz="913859" fontAlgn="base">
              <a:spcBef>
                <a:spcPct val="0"/>
              </a:spcBef>
              <a:spcAft>
                <a:spcPct val="0"/>
              </a:spcAft>
            </a:pPr>
            <a:endParaRPr lang="zh-CN" altLang="en-US" sz="1733" dirty="0">
              <a:latin typeface="Arial" pitchFamily="34" charset="0"/>
              <a:ea typeface="宋体" pitchFamily="2" charset="-122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1164171" y="5127420"/>
            <a:ext cx="2446561" cy="749853"/>
          </a:xfrm>
          <a:prstGeom prst="rect">
            <a:avLst/>
          </a:pr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91388" tIns="45694" rIns="91388" bIns="45694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sz="2399"/>
          </a:p>
        </p:txBody>
      </p:sp>
      <p:sp>
        <p:nvSpPr>
          <p:cNvPr id="20" name="TextBox 19"/>
          <p:cNvSpPr txBox="1"/>
          <p:nvPr/>
        </p:nvSpPr>
        <p:spPr>
          <a:xfrm>
            <a:off x="1554165" y="1818488"/>
            <a:ext cx="1671769" cy="523168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 algn="ctr">
              <a:defRPr/>
            </a:pPr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开发工具</a:t>
            </a:r>
            <a:endParaRPr lang="zh-CN" altLang="en-US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25951" y="1728440"/>
            <a:ext cx="6858000" cy="584723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>
              <a:defRPr/>
            </a:pPr>
            <a:r>
              <a:rPr lang="zh-CN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该系统前台使用的是</a:t>
            </a:r>
            <a:r>
              <a:rPr lang="en-US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Qt</a:t>
            </a:r>
            <a:r>
              <a:rPr lang="zh-CN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，该软件的开发是在</a:t>
            </a:r>
            <a:r>
              <a:rPr lang="en-US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Windows</a:t>
            </a:r>
            <a:r>
              <a:rPr lang="zh-CN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操作系统下进行，利用</a:t>
            </a:r>
            <a:r>
              <a:rPr lang="en-US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Qt Creator</a:t>
            </a:r>
            <a:r>
              <a:rPr lang="zh-CN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工具进行开发，不需要任何大型系统软件和应用软件来支持。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554165" y="2922074"/>
            <a:ext cx="1671769" cy="523168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 algn="ctr">
              <a:defRPr/>
            </a:pPr>
            <a:r>
              <a:rPr lang="zh-CN" altLang="en-US" sz="2800" b="1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数据库</a:t>
            </a:r>
            <a:endParaRPr lang="zh-CN" altLang="en-US" sz="2800" b="1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081347" y="2732049"/>
            <a:ext cx="6869151" cy="861722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>
              <a:defRPr/>
            </a:pPr>
            <a:r>
              <a:rPr lang="zh-CN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后台数据库使用</a:t>
            </a:r>
            <a:r>
              <a:rPr lang="en-US" sz="1600" b="1" dirty="0" err="1" smtClean="0">
                <a:latin typeface="宋体" pitchFamily="2" charset="-122"/>
                <a:ea typeface="宋体" pitchFamily="2" charset="-122"/>
              </a:rPr>
              <a:t>SQLite</a:t>
            </a:r>
            <a:r>
              <a:rPr lang="en-US" sz="1600" b="1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，该系统是一个多媒体播放的娱乐软件，对该软件的操作不需要高配置的计算机，只要在计算机上能够运行</a:t>
            </a:r>
            <a:r>
              <a:rPr lang="en-US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windows</a:t>
            </a:r>
            <a:r>
              <a:rPr lang="zh-CN" altLang="zh-CN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操作系统即可</a:t>
            </a:r>
            <a:r>
              <a:rPr lang="zh-CN" alt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宋体" pitchFamily="2" charset="-122"/>
                <a:ea typeface="宋体" pitchFamily="2" charset="-122"/>
              </a:rPr>
              <a:t>。</a:t>
            </a:r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54165" y="4072957"/>
            <a:ext cx="1671769" cy="523168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 algn="ctr">
              <a:defRPr/>
            </a:pPr>
            <a:r>
              <a:rPr lang="zh-CN" altLang="en-US" sz="2800" b="1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开发框架</a:t>
            </a:r>
            <a:endParaRPr lang="zh-CN" altLang="en-US" sz="2800" b="1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225101" y="4153552"/>
            <a:ext cx="6404233" cy="338502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>
              <a:defRPr/>
            </a:pPr>
            <a:r>
              <a:rPr lang="zh-CN" altLang="en-US" sz="1600" b="1" dirty="0" smtClean="0">
                <a:latin typeface="宋体" pitchFamily="2" charset="-122"/>
                <a:ea typeface="宋体" pitchFamily="2" charset="-122"/>
              </a:rPr>
              <a:t>使用基于</a:t>
            </a:r>
            <a:r>
              <a:rPr lang="en-US" sz="1600" b="1" dirty="0" smtClean="0">
                <a:latin typeface="宋体" pitchFamily="2" charset="-122"/>
                <a:ea typeface="宋体" pitchFamily="2" charset="-122"/>
              </a:rPr>
              <a:t>CS</a:t>
            </a:r>
            <a:r>
              <a:rPr lang="zh-CN" altLang="en-US" sz="1600" b="1" dirty="0" smtClean="0">
                <a:latin typeface="宋体" pitchFamily="2" charset="-122"/>
                <a:ea typeface="宋体" pitchFamily="2" charset="-122"/>
              </a:rPr>
              <a:t>模式的开发框架。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554165" y="5271137"/>
            <a:ext cx="1671769" cy="523168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 algn="ctr">
              <a:defRPr/>
            </a:pPr>
            <a:r>
              <a:rPr lang="zh-CN" altLang="en-US" sz="2800" b="1" dirty="0" smtClean="0"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编程语言</a:t>
            </a:r>
            <a:endParaRPr lang="zh-CN" altLang="en-US" sz="2800" b="1" dirty="0"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213950" y="5337374"/>
            <a:ext cx="6404233" cy="338502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r>
              <a:rPr lang="zh-CN" altLang="en-US" sz="1600" b="1" dirty="0" smtClean="0">
                <a:latin typeface="宋体" pitchFamily="2" charset="-122"/>
                <a:ea typeface="宋体" pitchFamily="2" charset="-122"/>
              </a:rPr>
              <a:t>使用</a:t>
            </a:r>
            <a:r>
              <a:rPr lang="en-US" sz="1600" b="1" dirty="0" smtClean="0">
                <a:latin typeface="宋体" pitchFamily="2" charset="-122"/>
                <a:ea typeface="宋体" pitchFamily="2" charset="-122"/>
              </a:rPr>
              <a:t>C++</a:t>
            </a:r>
            <a:r>
              <a:rPr lang="zh-CN" altLang="en-US" sz="1600" b="1" dirty="0" smtClean="0">
                <a:latin typeface="宋体" pitchFamily="2" charset="-122"/>
                <a:ea typeface="宋体" pitchFamily="2" charset="-122"/>
              </a:rPr>
              <a:t>技术实现程序代码的编写。</a:t>
            </a:r>
            <a:endParaRPr lang="zh-CN" altLang="en-US" sz="1600" b="1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68266" y="201832"/>
            <a:ext cx="97334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60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03</a:t>
            </a:r>
            <a:endParaRPr lang="zh-CN" altLang="en-US" sz="60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9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>
            <a:extLst>
              <a:ext uri="{FF2B5EF4-FFF2-40B4-BE49-F238E27FC236}">
                <a16:creationId xmlns="" xmlns:a16="http://schemas.microsoft.com/office/drawing/2014/main" id="{34613FBA-2546-495E-87E4-A1197D2B2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3070" y="635180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584471" y="279892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开发工具</a:t>
            </a:r>
            <a:endParaRPr lang="zh-CN" altLang="en-US" sz="54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02880110"/>
      </p:ext>
    </p:ext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0"/>
                            </p:stCondLst>
                            <p:childTnLst>
                              <p:par>
                                <p:cTn id="3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6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100"/>
                            </p:stCondLst>
                            <p:childTnLst>
                              <p:par>
                                <p:cTn id="5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6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100"/>
                            </p:stCondLst>
                            <p:childTnLst>
                              <p:par>
                                <p:cTn id="6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6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100"/>
                            </p:stCondLst>
                            <p:childTnLst>
                              <p:par>
                                <p:cTn id="8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6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1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下箭头 11"/>
          <p:cNvSpPr/>
          <p:nvPr/>
        </p:nvSpPr>
        <p:spPr>
          <a:xfrm rot="4368884">
            <a:off x="4955173" y="1660403"/>
            <a:ext cx="1294538" cy="2450570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anchor="ctr"/>
          <a:lstStyle/>
          <a:p>
            <a:pPr algn="ctr"/>
            <a:endParaRPr lang="zh-CN" altLang="en-US" sz="2399" dirty="0"/>
          </a:p>
        </p:txBody>
      </p:sp>
      <p:sp>
        <p:nvSpPr>
          <p:cNvPr id="5" name="下箭头 11"/>
          <p:cNvSpPr/>
          <p:nvPr/>
        </p:nvSpPr>
        <p:spPr>
          <a:xfrm rot="20821995">
            <a:off x="4535945" y="2993953"/>
            <a:ext cx="1294137" cy="2451326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anchor="ctr"/>
          <a:lstStyle/>
          <a:p>
            <a:pPr algn="ctr"/>
            <a:endParaRPr lang="zh-CN" altLang="en-US" sz="2399" dirty="0"/>
          </a:p>
        </p:txBody>
      </p:sp>
      <p:sp>
        <p:nvSpPr>
          <p:cNvPr id="6" name="下箭头 11"/>
          <p:cNvSpPr/>
          <p:nvPr/>
        </p:nvSpPr>
        <p:spPr>
          <a:xfrm rot="15242877">
            <a:off x="5942292" y="3426302"/>
            <a:ext cx="1294538" cy="2450570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anchor="ctr"/>
          <a:lstStyle/>
          <a:p>
            <a:pPr algn="ctr"/>
            <a:endParaRPr lang="zh-CN" altLang="en-US" sz="2399" dirty="0"/>
          </a:p>
        </p:txBody>
      </p:sp>
      <p:sp>
        <p:nvSpPr>
          <p:cNvPr id="7" name="下箭头 11"/>
          <p:cNvSpPr/>
          <p:nvPr/>
        </p:nvSpPr>
        <p:spPr>
          <a:xfrm rot="9466551">
            <a:off x="6259885" y="2007337"/>
            <a:ext cx="1294137" cy="2451326"/>
          </a:xfrm>
          <a:custGeom>
            <a:avLst/>
            <a:gdLst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180020 w 720080"/>
              <a:gd name="connsiteY2" fmla="*/ 0 h 3168352"/>
              <a:gd name="connsiteX3" fmla="*/ 540060 w 720080"/>
              <a:gd name="connsiteY3" fmla="*/ 0 h 3168352"/>
              <a:gd name="connsiteX4" fmla="*/ 540060 w 720080"/>
              <a:gd name="connsiteY4" fmla="*/ 2808312 h 3168352"/>
              <a:gd name="connsiteX5" fmla="*/ 720080 w 720080"/>
              <a:gd name="connsiteY5" fmla="*/ 2808312 h 3168352"/>
              <a:gd name="connsiteX6" fmla="*/ 360040 w 720080"/>
              <a:gd name="connsiteY6" fmla="*/ 3168352 h 3168352"/>
              <a:gd name="connsiteX7" fmla="*/ 0 w 720080"/>
              <a:gd name="connsiteY7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20080"/>
              <a:gd name="connsiteY0" fmla="*/ 2808312 h 3168352"/>
              <a:gd name="connsiteX1" fmla="*/ 180020 w 720080"/>
              <a:gd name="connsiteY1" fmla="*/ 2808312 h 3168352"/>
              <a:gd name="connsiteX2" fmla="*/ 540060 w 720080"/>
              <a:gd name="connsiteY2" fmla="*/ 0 h 3168352"/>
              <a:gd name="connsiteX3" fmla="*/ 540060 w 720080"/>
              <a:gd name="connsiteY3" fmla="*/ 2808312 h 3168352"/>
              <a:gd name="connsiteX4" fmla="*/ 720080 w 720080"/>
              <a:gd name="connsiteY4" fmla="*/ 2808312 h 3168352"/>
              <a:gd name="connsiteX5" fmla="*/ 360040 w 720080"/>
              <a:gd name="connsiteY5" fmla="*/ 3168352 h 3168352"/>
              <a:gd name="connsiteX6" fmla="*/ 0 w 720080"/>
              <a:gd name="connsiteY6" fmla="*/ 2808312 h 3168352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752331"/>
              <a:gd name="connsiteY0" fmla="*/ 3085897 h 3445937"/>
              <a:gd name="connsiteX1" fmla="*/ 180020 w 752331"/>
              <a:gd name="connsiteY1" fmla="*/ 3085897 h 3445937"/>
              <a:gd name="connsiteX2" fmla="*/ 752331 w 752331"/>
              <a:gd name="connsiteY2" fmla="*/ 0 h 3445937"/>
              <a:gd name="connsiteX3" fmla="*/ 540060 w 752331"/>
              <a:gd name="connsiteY3" fmla="*/ 3085897 h 3445937"/>
              <a:gd name="connsiteX4" fmla="*/ 720080 w 752331"/>
              <a:gd name="connsiteY4" fmla="*/ 3085897 h 3445937"/>
              <a:gd name="connsiteX5" fmla="*/ 360040 w 752331"/>
              <a:gd name="connsiteY5" fmla="*/ 3445937 h 3445937"/>
              <a:gd name="connsiteX6" fmla="*/ 0 w 752331"/>
              <a:gd name="connsiteY6" fmla="*/ 3085897 h 3445937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21214"/>
              <a:gd name="connsiteY0" fmla="*/ 2643005 h 3003045"/>
              <a:gd name="connsiteX1" fmla="*/ 180020 w 1521214"/>
              <a:gd name="connsiteY1" fmla="*/ 2643005 h 3003045"/>
              <a:gd name="connsiteX2" fmla="*/ 1521214 w 1521214"/>
              <a:gd name="connsiteY2" fmla="*/ 0 h 3003045"/>
              <a:gd name="connsiteX3" fmla="*/ 540060 w 1521214"/>
              <a:gd name="connsiteY3" fmla="*/ 2643005 h 3003045"/>
              <a:gd name="connsiteX4" fmla="*/ 720080 w 1521214"/>
              <a:gd name="connsiteY4" fmla="*/ 2643005 h 3003045"/>
              <a:gd name="connsiteX5" fmla="*/ 360040 w 1521214"/>
              <a:gd name="connsiteY5" fmla="*/ 3003045 h 3003045"/>
              <a:gd name="connsiteX6" fmla="*/ 0 w 1521214"/>
              <a:gd name="connsiteY6" fmla="*/ 2643005 h 3003045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  <a:gd name="connsiteX0" fmla="*/ 0 w 1553538"/>
              <a:gd name="connsiteY0" fmla="*/ 2581732 h 2941772"/>
              <a:gd name="connsiteX1" fmla="*/ 180020 w 1553538"/>
              <a:gd name="connsiteY1" fmla="*/ 2581732 h 2941772"/>
              <a:gd name="connsiteX2" fmla="*/ 1553538 w 1553538"/>
              <a:gd name="connsiteY2" fmla="*/ 0 h 2941772"/>
              <a:gd name="connsiteX3" fmla="*/ 540060 w 1553538"/>
              <a:gd name="connsiteY3" fmla="*/ 2581732 h 2941772"/>
              <a:gd name="connsiteX4" fmla="*/ 720080 w 1553538"/>
              <a:gd name="connsiteY4" fmla="*/ 2581732 h 2941772"/>
              <a:gd name="connsiteX5" fmla="*/ 360040 w 1553538"/>
              <a:gd name="connsiteY5" fmla="*/ 2941772 h 2941772"/>
              <a:gd name="connsiteX6" fmla="*/ 0 w 1553538"/>
              <a:gd name="connsiteY6" fmla="*/ 2581732 h 2941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3538" h="2941772">
                <a:moveTo>
                  <a:pt x="0" y="2581732"/>
                </a:moveTo>
                <a:lnTo>
                  <a:pt x="180020" y="2581732"/>
                </a:lnTo>
                <a:cubicBezTo>
                  <a:pt x="22448" y="1449685"/>
                  <a:pt x="392875" y="355256"/>
                  <a:pt x="1553538" y="0"/>
                </a:cubicBezTo>
                <a:cubicBezTo>
                  <a:pt x="659395" y="472539"/>
                  <a:pt x="327789" y="1270071"/>
                  <a:pt x="540060" y="2581732"/>
                </a:cubicBezTo>
                <a:lnTo>
                  <a:pt x="720080" y="2581732"/>
                </a:lnTo>
                <a:lnTo>
                  <a:pt x="360040" y="2941772"/>
                </a:lnTo>
                <a:lnTo>
                  <a:pt x="0" y="258173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6" rIns="91412" bIns="45706" anchor="ctr"/>
          <a:lstStyle/>
          <a:p>
            <a:pPr algn="ctr"/>
            <a:endParaRPr lang="zh-CN" altLang="en-US" sz="2399" dirty="0"/>
          </a:p>
        </p:txBody>
      </p:sp>
      <p:sp>
        <p:nvSpPr>
          <p:cNvPr id="8" name="矩形 7"/>
          <p:cNvSpPr/>
          <p:nvPr/>
        </p:nvSpPr>
        <p:spPr>
          <a:xfrm>
            <a:off x="959085" y="1645684"/>
            <a:ext cx="3053323" cy="584747"/>
          </a:xfrm>
          <a:prstGeom prst="rect">
            <a:avLst/>
          </a:prstGeom>
        </p:spPr>
        <p:txBody>
          <a:bodyPr wrap="square" lIns="91412" tIns="45706" rIns="91412" bIns="45706">
            <a:spAutoFit/>
          </a:bodyPr>
          <a:lstStyle/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系统设计模块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53564" y="2308302"/>
            <a:ext cx="3053323" cy="1569632"/>
          </a:xfrm>
          <a:prstGeom prst="rect">
            <a:avLst/>
          </a:prstGeom>
        </p:spPr>
        <p:txBody>
          <a:bodyPr wrap="square" lIns="91412" tIns="45706" rIns="91412" bIns="45706">
            <a:spAutoFit/>
          </a:bodyPr>
          <a:lstStyle/>
          <a:p>
            <a:r>
              <a:rPr lang="en-US" altLang="zh-CN" sz="2400" dirty="0" smtClean="0">
                <a:latin typeface="宋体" pitchFamily="2" charset="-122"/>
                <a:ea typeface="宋体" pitchFamily="2" charset="-122"/>
              </a:rPr>
              <a:t>a</a:t>
            </a:r>
            <a:r>
              <a:rPr lang="en-US" sz="24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400" dirty="0" smtClean="0">
                <a:latin typeface="宋体" pitchFamily="2" charset="-122"/>
                <a:ea typeface="宋体" pitchFamily="2" charset="-122"/>
              </a:rPr>
              <a:t>设计系统目标</a:t>
            </a:r>
          </a:p>
          <a:p>
            <a:r>
              <a:rPr lang="en-US" altLang="zh-CN" sz="2400" dirty="0" smtClean="0">
                <a:latin typeface="宋体" pitchFamily="2" charset="-122"/>
                <a:ea typeface="宋体" pitchFamily="2" charset="-122"/>
              </a:rPr>
              <a:t>b</a:t>
            </a:r>
            <a:r>
              <a:rPr lang="en-US" sz="24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400" dirty="0" smtClean="0">
                <a:latin typeface="宋体" pitchFamily="2" charset="-122"/>
                <a:ea typeface="宋体" pitchFamily="2" charset="-122"/>
              </a:rPr>
              <a:t>系统功能分析</a:t>
            </a:r>
          </a:p>
          <a:p>
            <a:r>
              <a:rPr lang="en-US" altLang="zh-CN" sz="2400" dirty="0" smtClean="0">
                <a:latin typeface="宋体" pitchFamily="2" charset="-122"/>
                <a:ea typeface="宋体" pitchFamily="2" charset="-122"/>
              </a:rPr>
              <a:t>c</a:t>
            </a:r>
            <a:r>
              <a:rPr lang="en-US" sz="24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400" dirty="0" smtClean="0">
                <a:latin typeface="宋体" pitchFamily="2" charset="-122"/>
                <a:ea typeface="宋体" pitchFamily="2" charset="-122"/>
              </a:rPr>
              <a:t>系统功能结构</a:t>
            </a:r>
          </a:p>
          <a:p>
            <a:r>
              <a:rPr lang="en-US" altLang="zh-CN" sz="2400" dirty="0" smtClean="0">
                <a:latin typeface="宋体" pitchFamily="2" charset="-122"/>
                <a:ea typeface="宋体" pitchFamily="2" charset="-122"/>
              </a:rPr>
              <a:t>d</a:t>
            </a:r>
            <a:r>
              <a:rPr lang="en-US" sz="24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400" dirty="0" smtClean="0">
                <a:latin typeface="宋体" pitchFamily="2" charset="-122"/>
                <a:ea typeface="宋体" pitchFamily="2" charset="-122"/>
              </a:rPr>
              <a:t>开发及运行环境</a:t>
            </a:r>
            <a:endParaRPr lang="zh-CN" altLang="en-US" sz="2400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59085" y="4248615"/>
            <a:ext cx="3053323" cy="584747"/>
          </a:xfrm>
          <a:prstGeom prst="rect">
            <a:avLst/>
          </a:prstGeom>
        </p:spPr>
        <p:txBody>
          <a:bodyPr wrap="square" lIns="91412" tIns="45706" rIns="91412" bIns="45706">
            <a:spAutoFit/>
          </a:bodyPr>
          <a:lstStyle/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数据库设计模块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57922" y="4895385"/>
            <a:ext cx="4025590" cy="830968"/>
          </a:xfrm>
          <a:prstGeom prst="rect">
            <a:avLst/>
          </a:prstGeom>
        </p:spPr>
        <p:txBody>
          <a:bodyPr wrap="square" lIns="91412" tIns="45706" rIns="91412" bIns="45706">
            <a:spAutoFit/>
          </a:bodyPr>
          <a:lstStyle/>
          <a:p>
            <a:r>
              <a:rPr lang="en-US" altLang="zh-CN" sz="2400" dirty="0" smtClean="0">
                <a:latin typeface="宋体" pitchFamily="2" charset="-122"/>
                <a:ea typeface="宋体" pitchFamily="2" charset="-122"/>
              </a:rPr>
              <a:t>a</a:t>
            </a:r>
            <a:r>
              <a:rPr lang="en-US" sz="24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400" dirty="0" smtClean="0">
                <a:latin typeface="宋体" pitchFamily="2" charset="-122"/>
                <a:ea typeface="宋体" pitchFamily="2" charset="-122"/>
              </a:rPr>
              <a:t>条形码食品管理系统</a:t>
            </a:r>
            <a:r>
              <a:rPr lang="en-US" sz="2400" dirty="0" smtClean="0">
                <a:latin typeface="宋体" pitchFamily="2" charset="-122"/>
                <a:ea typeface="宋体" pitchFamily="2" charset="-122"/>
              </a:rPr>
              <a:t>E-R</a:t>
            </a:r>
            <a:r>
              <a:rPr lang="zh-CN" altLang="en-US" sz="2400" dirty="0" smtClean="0">
                <a:latin typeface="宋体" pitchFamily="2" charset="-122"/>
                <a:ea typeface="宋体" pitchFamily="2" charset="-122"/>
              </a:rPr>
              <a:t>图</a:t>
            </a:r>
          </a:p>
          <a:p>
            <a:r>
              <a:rPr lang="en-US" altLang="zh-CN" sz="2400" dirty="0" smtClean="0">
                <a:latin typeface="宋体" pitchFamily="2" charset="-122"/>
                <a:ea typeface="宋体" pitchFamily="2" charset="-122"/>
              </a:rPr>
              <a:t>b</a:t>
            </a:r>
            <a:r>
              <a:rPr lang="en-US" sz="24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400" dirty="0" smtClean="0">
                <a:latin typeface="宋体" pitchFamily="2" charset="-122"/>
                <a:ea typeface="宋体" pitchFamily="2" charset="-122"/>
              </a:rPr>
              <a:t>数据库逻辑结构的设计</a:t>
            </a:r>
          </a:p>
        </p:txBody>
      </p:sp>
      <p:sp>
        <p:nvSpPr>
          <p:cNvPr id="12" name="矩形 11"/>
          <p:cNvSpPr/>
          <p:nvPr/>
        </p:nvSpPr>
        <p:spPr>
          <a:xfrm>
            <a:off x="8086062" y="1645684"/>
            <a:ext cx="3511207" cy="584747"/>
          </a:xfrm>
          <a:prstGeom prst="rect">
            <a:avLst/>
          </a:prstGeom>
        </p:spPr>
        <p:txBody>
          <a:bodyPr wrap="square" lIns="91412" tIns="45706" rIns="91412" bIns="45706">
            <a:spAutoFit/>
          </a:bodyPr>
          <a:lstStyle/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系统主要功能模块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309086" y="2219092"/>
            <a:ext cx="3544660" cy="2123630"/>
          </a:xfrm>
          <a:prstGeom prst="rect">
            <a:avLst/>
          </a:prstGeom>
        </p:spPr>
        <p:txBody>
          <a:bodyPr wrap="square" lIns="91412" tIns="45706" rIns="91412" bIns="45706">
            <a:spAutoFit/>
          </a:bodyPr>
          <a:lstStyle/>
          <a:p>
            <a:r>
              <a:rPr lang="en-US" altLang="zh-CN" sz="2000" dirty="0" smtClean="0">
                <a:latin typeface="宋体" pitchFamily="2" charset="-122"/>
                <a:ea typeface="宋体" pitchFamily="2" charset="-122"/>
              </a:rPr>
              <a:t>a</a:t>
            </a:r>
            <a:r>
              <a:rPr lang="en-US" sz="20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公用模块</a:t>
            </a:r>
            <a:r>
              <a:rPr lang="en-US" sz="2000" dirty="0" smtClean="0">
                <a:latin typeface="宋体" pitchFamily="2" charset="-122"/>
                <a:ea typeface="宋体" pitchFamily="2" charset="-122"/>
              </a:rPr>
              <a:t> </a:t>
            </a:r>
            <a:endParaRPr lang="zh-CN" altLang="en-US" sz="2000" dirty="0" smtClean="0">
              <a:latin typeface="宋体" pitchFamily="2" charset="-122"/>
              <a:ea typeface="宋体" pitchFamily="2" charset="-122"/>
            </a:endParaRPr>
          </a:p>
          <a:p>
            <a:r>
              <a:rPr lang="en-US" altLang="zh-CN" sz="2000" dirty="0" smtClean="0">
                <a:latin typeface="宋体" pitchFamily="2" charset="-122"/>
                <a:ea typeface="宋体" pitchFamily="2" charset="-122"/>
              </a:rPr>
              <a:t>b</a:t>
            </a:r>
            <a:r>
              <a:rPr lang="en-US" sz="20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条形码商品录入，查询模块</a:t>
            </a:r>
          </a:p>
          <a:p>
            <a:r>
              <a:rPr lang="en-US" altLang="zh-CN" sz="2000" dirty="0" smtClean="0">
                <a:latin typeface="宋体" pitchFamily="2" charset="-122"/>
                <a:ea typeface="宋体" pitchFamily="2" charset="-122"/>
              </a:rPr>
              <a:t>c</a:t>
            </a:r>
            <a:r>
              <a:rPr lang="en-US" sz="20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商品条形码浏览，检索模块</a:t>
            </a:r>
          </a:p>
          <a:p>
            <a:r>
              <a:rPr lang="en-US" altLang="zh-CN" sz="2000" dirty="0" smtClean="0">
                <a:latin typeface="宋体" pitchFamily="2" charset="-122"/>
                <a:ea typeface="宋体" pitchFamily="2" charset="-122"/>
              </a:rPr>
              <a:t>d</a:t>
            </a:r>
            <a:r>
              <a:rPr lang="en-US" sz="20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食品种类管理模块</a:t>
            </a:r>
            <a:r>
              <a:rPr lang="en-US" sz="2000" dirty="0" smtClean="0">
                <a:latin typeface="宋体" pitchFamily="2" charset="-122"/>
                <a:ea typeface="宋体" pitchFamily="2" charset="-122"/>
              </a:rPr>
              <a:t> </a:t>
            </a:r>
            <a:endParaRPr lang="zh-CN" altLang="en-US" sz="2000" dirty="0" smtClean="0">
              <a:latin typeface="宋体" pitchFamily="2" charset="-122"/>
              <a:ea typeface="宋体" pitchFamily="2" charset="-122"/>
            </a:endParaRPr>
          </a:p>
          <a:p>
            <a:r>
              <a:rPr lang="en-US" altLang="zh-CN" sz="2000" dirty="0" smtClean="0">
                <a:latin typeface="宋体" pitchFamily="2" charset="-122"/>
                <a:ea typeface="宋体" pitchFamily="2" charset="-122"/>
              </a:rPr>
              <a:t>e</a:t>
            </a:r>
            <a:r>
              <a:rPr lang="en-US" sz="20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记账管理模块</a:t>
            </a:r>
          </a:p>
          <a:p>
            <a:r>
              <a:rPr lang="en-US" altLang="zh-CN" sz="2000" dirty="0" smtClean="0">
                <a:latin typeface="宋体" pitchFamily="2" charset="-122"/>
                <a:ea typeface="宋体" pitchFamily="2" charset="-122"/>
              </a:rPr>
              <a:t>f</a:t>
            </a:r>
            <a:r>
              <a:rPr lang="en-US" sz="20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000" dirty="0" smtClean="0">
                <a:latin typeface="宋体" pitchFamily="2" charset="-122"/>
                <a:ea typeface="宋体" pitchFamily="2" charset="-122"/>
              </a:rPr>
              <a:t>消费记录查询统计模块</a:t>
            </a:r>
          </a:p>
          <a:p>
            <a:pPr algn="just"/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119514" y="4456698"/>
            <a:ext cx="3053323" cy="584747"/>
          </a:xfrm>
          <a:prstGeom prst="rect">
            <a:avLst/>
          </a:prstGeom>
        </p:spPr>
        <p:txBody>
          <a:bodyPr wrap="square" lIns="91412" tIns="45706" rIns="91412" bIns="45706">
            <a:spAutoFit/>
          </a:bodyPr>
          <a:lstStyle/>
          <a:p>
            <a:r>
              <a:rPr lang="zh-CN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系统测试模块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270112" y="4989698"/>
            <a:ext cx="3053323" cy="830968"/>
          </a:xfrm>
          <a:prstGeom prst="rect">
            <a:avLst/>
          </a:prstGeom>
        </p:spPr>
        <p:txBody>
          <a:bodyPr wrap="square" lIns="91412" tIns="45706" rIns="91412" bIns="45706">
            <a:spAutoFit/>
          </a:bodyPr>
          <a:lstStyle/>
          <a:p>
            <a:r>
              <a:rPr lang="en-US" altLang="zh-CN" sz="2400" dirty="0" smtClean="0">
                <a:latin typeface="宋体" pitchFamily="2" charset="-122"/>
                <a:ea typeface="宋体" pitchFamily="2" charset="-122"/>
              </a:rPr>
              <a:t>a</a:t>
            </a:r>
            <a:r>
              <a:rPr lang="en-US" sz="24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400" dirty="0" smtClean="0">
                <a:latin typeface="宋体" pitchFamily="2" charset="-122"/>
                <a:ea typeface="宋体" pitchFamily="2" charset="-122"/>
              </a:rPr>
              <a:t>测试方法</a:t>
            </a:r>
          </a:p>
          <a:p>
            <a:r>
              <a:rPr lang="en-US" altLang="zh-CN" sz="2400" dirty="0" smtClean="0">
                <a:latin typeface="宋体" pitchFamily="2" charset="-122"/>
                <a:ea typeface="宋体" pitchFamily="2" charset="-122"/>
              </a:rPr>
              <a:t>b</a:t>
            </a:r>
            <a:r>
              <a:rPr lang="en-US" sz="2400" dirty="0" smtClean="0">
                <a:latin typeface="宋体" pitchFamily="2" charset="-122"/>
                <a:ea typeface="宋体" pitchFamily="2" charset="-122"/>
              </a:rPr>
              <a:t> </a:t>
            </a:r>
            <a:r>
              <a:rPr lang="zh-CN" altLang="en-US" sz="2400" dirty="0" smtClean="0">
                <a:latin typeface="宋体" pitchFamily="2" charset="-122"/>
                <a:ea typeface="宋体" pitchFamily="2" charset="-122"/>
              </a:rPr>
              <a:t>系统测试用例</a:t>
            </a:r>
          </a:p>
        </p:txBody>
      </p:sp>
      <p:sp>
        <p:nvSpPr>
          <p:cNvPr id="16" name="矩形 15"/>
          <p:cNvSpPr/>
          <p:nvPr/>
        </p:nvSpPr>
        <p:spPr>
          <a:xfrm>
            <a:off x="5229922" y="3481442"/>
            <a:ext cx="1773044" cy="523192"/>
          </a:xfrm>
          <a:prstGeom prst="rect">
            <a:avLst/>
          </a:prstGeom>
        </p:spPr>
        <p:txBody>
          <a:bodyPr wrap="square" lIns="91412" tIns="45706" rIns="91412" bIns="45706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幼圆" pitchFamily="49" charset="-122"/>
                <a:ea typeface="幼圆" pitchFamily="49" charset="-122"/>
              </a:rPr>
              <a:t>项目模块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45964" y="146077"/>
            <a:ext cx="97334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60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04</a:t>
            </a:r>
            <a:endParaRPr lang="zh-CN" altLang="en-US" sz="60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8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>
            <a:extLst>
              <a:ext uri="{FF2B5EF4-FFF2-40B4-BE49-F238E27FC236}">
                <a16:creationId xmlns="" xmlns:a16="http://schemas.microsoft.com/office/drawing/2014/main" id="{34613FBA-2546-495E-87E4-A1197D2B2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3070" y="635180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595623" y="212984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项目模块</a:t>
            </a:r>
            <a:endParaRPr lang="zh-CN" altLang="en-US" sz="54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13838618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9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4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78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28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95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450"/>
                            </p:stCondLst>
                            <p:childTnLst>
                              <p:par>
                                <p:cTn id="6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79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29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6" grpId="1"/>
      <p:bldP spid="16" grpId="2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Freeform 74"/>
          <p:cNvSpPr>
            <a:spLocks/>
          </p:cNvSpPr>
          <p:nvPr/>
        </p:nvSpPr>
        <p:spPr bwMode="auto">
          <a:xfrm>
            <a:off x="5899431" y="1613843"/>
            <a:ext cx="6292569" cy="719535"/>
          </a:xfrm>
          <a:custGeom>
            <a:avLst/>
            <a:gdLst>
              <a:gd name="T0" fmla="*/ 38 w 1054"/>
              <a:gd name="T1" fmla="*/ 0 h 161"/>
              <a:gd name="T2" fmla="*/ 1054 w 1054"/>
              <a:gd name="T3" fmla="*/ 0 h 161"/>
              <a:gd name="T4" fmla="*/ 1054 w 1054"/>
              <a:gd name="T5" fmla="*/ 161 h 161"/>
              <a:gd name="T6" fmla="*/ 0 w 1054"/>
              <a:gd name="T7" fmla="*/ 161 h 161"/>
              <a:gd name="T8" fmla="*/ 38 w 1054"/>
              <a:gd name="T9" fmla="*/ 0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54" h="161">
                <a:moveTo>
                  <a:pt x="38" y="0"/>
                </a:moveTo>
                <a:lnTo>
                  <a:pt x="1054" y="0"/>
                </a:lnTo>
                <a:lnTo>
                  <a:pt x="1054" y="161"/>
                </a:lnTo>
                <a:lnTo>
                  <a:pt x="0" y="161"/>
                </a:lnTo>
                <a:lnTo>
                  <a:pt x="38" y="0"/>
                </a:lnTo>
                <a:close/>
              </a:path>
            </a:pathLst>
          </a:custGeom>
          <a:solidFill>
            <a:schemeClr val="accent1"/>
          </a:solidFill>
          <a:ln w="4" cap="flat">
            <a:noFill/>
            <a:prstDash val="solid"/>
            <a:miter lim="800000"/>
            <a:headEnd/>
            <a:tailEnd/>
          </a:ln>
        </p:spPr>
        <p:txBody>
          <a:bodyPr vert="horz" wrap="square" lIns="91402" tIns="45701" rIns="91402" bIns="45701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/>
          </a:p>
        </p:txBody>
      </p:sp>
      <p:sp>
        <p:nvSpPr>
          <p:cNvPr id="116" name="TextBox 115"/>
          <p:cNvSpPr txBox="1"/>
          <p:nvPr/>
        </p:nvSpPr>
        <p:spPr>
          <a:xfrm>
            <a:off x="14310775" y="1509417"/>
            <a:ext cx="2231559" cy="572426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4535218" y="1047755"/>
            <a:ext cx="1773729" cy="461473"/>
          </a:xfrm>
          <a:prstGeom prst="rect">
            <a:avLst/>
          </a:prstGeom>
          <a:noFill/>
        </p:spPr>
        <p:txBody>
          <a:bodyPr wrap="square" lIns="91402" tIns="0" rIns="91402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999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18352880" y="1055999"/>
            <a:ext cx="1773729" cy="461473"/>
          </a:xfrm>
          <a:prstGeom prst="rect">
            <a:avLst/>
          </a:prstGeom>
          <a:noFill/>
        </p:spPr>
        <p:txBody>
          <a:bodyPr wrap="square" lIns="91402" tIns="0" rIns="91402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999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18164441" y="1517657"/>
            <a:ext cx="2231559" cy="572426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6772126" y="2704120"/>
            <a:ext cx="5172224" cy="641676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200" b="1" dirty="0" smtClean="0">
                <a:latin typeface="宋体" pitchFamily="2" charset="-122"/>
                <a:ea typeface="宋体" pitchFamily="2" charset="-122"/>
              </a:rPr>
              <a:t>条形码技术实现问题</a:t>
            </a:r>
            <a:endParaRPr lang="zh-CN" altLang="en-US" sz="3200" b="1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6847283" y="3825569"/>
            <a:ext cx="3731439" cy="732470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3200" b="1" dirty="0" smtClean="0">
                <a:latin typeface="宋体" pitchFamily="2" charset="-122"/>
                <a:ea typeface="宋体" pitchFamily="2" charset="-122"/>
              </a:rPr>
              <a:t>Qt</a:t>
            </a:r>
            <a:r>
              <a:rPr lang="zh-CN" altLang="en-US" sz="3200" b="1" dirty="0" smtClean="0">
                <a:latin typeface="宋体" pitchFamily="2" charset="-122"/>
                <a:ea typeface="宋体" pitchFamily="2" charset="-122"/>
              </a:rPr>
              <a:t>技术实现问题</a:t>
            </a:r>
            <a:endParaRPr lang="zh-CN" altLang="en-US" sz="3200" b="1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6000019" y="2330066"/>
            <a:ext cx="1843612" cy="461435"/>
          </a:xfrm>
          <a:prstGeom prst="rect">
            <a:avLst/>
          </a:prstGeom>
          <a:noFill/>
          <a:ln>
            <a:noFill/>
          </a:ln>
        </p:spPr>
        <p:txBody>
          <a:bodyPr wrap="square" lIns="91402" tIns="45701" rIns="91402" bIns="45701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5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6160770" y="1451610"/>
            <a:ext cx="6031229" cy="972536"/>
          </a:xfrm>
          <a:prstGeom prst="rect">
            <a:avLst/>
          </a:prstGeom>
          <a:noFill/>
        </p:spPr>
        <p:txBody>
          <a:bodyPr wrap="square" lIns="91402" tIns="45701" rIns="91402" bIns="4570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待解决的两大问题</a:t>
            </a:r>
            <a:endParaRPr lang="zh-CN" altLang="en-US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42178" t="23799" r="7235" b="16813"/>
          <a:stretch/>
        </p:blipFill>
        <p:spPr>
          <a:xfrm>
            <a:off x="798845" y="1602415"/>
            <a:ext cx="5181335" cy="3490399"/>
          </a:xfrm>
          <a:prstGeom prst="rect">
            <a:avLst/>
          </a:prstGeom>
        </p:spPr>
      </p:pic>
      <p:sp>
        <p:nvSpPr>
          <p:cNvPr id="80" name="Freeform 71"/>
          <p:cNvSpPr>
            <a:spLocks/>
          </p:cNvSpPr>
          <p:nvPr/>
        </p:nvSpPr>
        <p:spPr bwMode="auto">
          <a:xfrm>
            <a:off x="5816964" y="2890598"/>
            <a:ext cx="714886" cy="400710"/>
          </a:xfrm>
          <a:custGeom>
            <a:avLst/>
            <a:gdLst>
              <a:gd name="T0" fmla="*/ 24 w 152"/>
              <a:gd name="T1" fmla="*/ 0 h 110"/>
              <a:gd name="T2" fmla="*/ 152 w 152"/>
              <a:gd name="T3" fmla="*/ 0 h 110"/>
              <a:gd name="T4" fmla="*/ 126 w 152"/>
              <a:gd name="T5" fmla="*/ 110 h 110"/>
              <a:gd name="T6" fmla="*/ 0 w 152"/>
              <a:gd name="T7" fmla="*/ 110 h 110"/>
              <a:gd name="T8" fmla="*/ 24 w 152"/>
              <a:gd name="T9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10">
                <a:moveTo>
                  <a:pt x="24" y="0"/>
                </a:moveTo>
                <a:lnTo>
                  <a:pt x="152" y="0"/>
                </a:lnTo>
                <a:lnTo>
                  <a:pt x="126" y="110"/>
                </a:lnTo>
                <a:lnTo>
                  <a:pt x="0" y="110"/>
                </a:lnTo>
                <a:lnTo>
                  <a:pt x="24" y="0"/>
                </a:lnTo>
                <a:close/>
              </a:path>
            </a:pathLst>
          </a:custGeom>
          <a:solidFill>
            <a:schemeClr val="accent1"/>
          </a:solidFill>
          <a:ln w="4" cap="flat">
            <a:noFill/>
            <a:prstDash val="solid"/>
            <a:miter lim="800000"/>
            <a:headEnd/>
            <a:tailEnd/>
          </a:ln>
        </p:spPr>
        <p:txBody>
          <a:bodyPr vert="horz" wrap="square" lIns="91402" tIns="45701" rIns="91402" bIns="45701" numCol="1" anchor="ctr" anchorCtr="0" compatLnSpc="1">
            <a:prstTxWarp prst="textNoShape">
              <a:avLst/>
            </a:prstTxWarp>
            <a:normAutofit lnSpcReduction="10000"/>
          </a:bodyPr>
          <a:lstStyle/>
          <a:p>
            <a:pPr algn="ctr"/>
            <a:r>
              <a:rPr lang="en-US" altLang="zh-CN" sz="2133" dirty="0">
                <a:solidFill>
                  <a:schemeClr val="bg1">
                    <a:lumMod val="95000"/>
                  </a:schemeClr>
                </a:solidFill>
                <a:latin typeface="方正大黑_GBK" pitchFamily="65" charset="-122"/>
                <a:ea typeface="方正大黑_GBK" pitchFamily="65" charset="-122"/>
              </a:rPr>
              <a:t>01</a:t>
            </a:r>
            <a:endParaRPr lang="zh-CN" altLang="en-US" sz="2133" dirty="0">
              <a:solidFill>
                <a:schemeClr val="bg1">
                  <a:lumMod val="95000"/>
                </a:schemeClr>
              </a:solidFill>
              <a:latin typeface="方正大黑_GBK" pitchFamily="65" charset="-122"/>
              <a:ea typeface="方正大黑_GBK" pitchFamily="65" charset="-122"/>
            </a:endParaRPr>
          </a:p>
        </p:txBody>
      </p:sp>
      <p:sp>
        <p:nvSpPr>
          <p:cNvPr id="113" name="Freeform 71"/>
          <p:cNvSpPr>
            <a:spLocks/>
          </p:cNvSpPr>
          <p:nvPr/>
        </p:nvSpPr>
        <p:spPr bwMode="auto">
          <a:xfrm>
            <a:off x="5593504" y="4046375"/>
            <a:ext cx="714886" cy="400710"/>
          </a:xfrm>
          <a:custGeom>
            <a:avLst/>
            <a:gdLst>
              <a:gd name="T0" fmla="*/ 24 w 152"/>
              <a:gd name="T1" fmla="*/ 0 h 110"/>
              <a:gd name="T2" fmla="*/ 152 w 152"/>
              <a:gd name="T3" fmla="*/ 0 h 110"/>
              <a:gd name="T4" fmla="*/ 126 w 152"/>
              <a:gd name="T5" fmla="*/ 110 h 110"/>
              <a:gd name="T6" fmla="*/ 0 w 152"/>
              <a:gd name="T7" fmla="*/ 110 h 110"/>
              <a:gd name="T8" fmla="*/ 24 w 152"/>
              <a:gd name="T9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10">
                <a:moveTo>
                  <a:pt x="24" y="0"/>
                </a:moveTo>
                <a:lnTo>
                  <a:pt x="152" y="0"/>
                </a:lnTo>
                <a:lnTo>
                  <a:pt x="126" y="110"/>
                </a:lnTo>
                <a:lnTo>
                  <a:pt x="0" y="110"/>
                </a:lnTo>
                <a:lnTo>
                  <a:pt x="24" y="0"/>
                </a:lnTo>
                <a:close/>
              </a:path>
            </a:pathLst>
          </a:custGeom>
          <a:solidFill>
            <a:schemeClr val="accent2"/>
          </a:solidFill>
          <a:ln w="4" cap="flat">
            <a:noFill/>
            <a:prstDash val="solid"/>
            <a:miter lim="800000"/>
            <a:headEnd/>
            <a:tailEnd/>
          </a:ln>
        </p:spPr>
        <p:txBody>
          <a:bodyPr vert="horz" wrap="square" lIns="91402" tIns="45701" rIns="91402" bIns="45701" numCol="1" anchor="t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133" dirty="0">
                <a:solidFill>
                  <a:schemeClr val="bg1">
                    <a:lumMod val="95000"/>
                  </a:schemeClr>
                </a:solidFill>
                <a:latin typeface="方正大黑_GBK" pitchFamily="65" charset="-122"/>
                <a:ea typeface="方正大黑_GBK" pitchFamily="65" charset="-122"/>
              </a:rPr>
              <a:t>02</a:t>
            </a:r>
            <a:endParaRPr lang="zh-CN" altLang="en-US" sz="2133" dirty="0">
              <a:solidFill>
                <a:schemeClr val="bg1">
                  <a:lumMod val="95000"/>
                </a:schemeClr>
              </a:solidFill>
              <a:latin typeface="方正大黑_GBK" pitchFamily="65" charset="-122"/>
              <a:ea typeface="方正大黑_GBK" pitchFamily="65" charset="-122"/>
            </a:endParaRPr>
          </a:p>
          <a:p>
            <a:endParaRPr lang="zh-CN" altLang="en-US" sz="2133" dirty="0"/>
          </a:p>
        </p:txBody>
      </p:sp>
      <p:sp>
        <p:nvSpPr>
          <p:cNvPr id="28" name="矩形 27"/>
          <p:cNvSpPr/>
          <p:nvPr/>
        </p:nvSpPr>
        <p:spPr>
          <a:xfrm>
            <a:off x="198932" y="144125"/>
            <a:ext cx="97334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6000" b="1" cap="none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05</a:t>
            </a:r>
            <a:endParaRPr lang="zh-CN" altLang="en-US" sz="60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9" name="Oval 6" descr="e7d195523061f1c0deeec63e560781cfd59afb0ea006f2a87ABB68BF51EA6619813959095094C18C62A12F549504892A4AAA8C1554C6663626E05CA27F281A14E6983772AFC3FB97135759321DEA3D70CCCB10945EC5A0322F42EAF0136AF4AAC38153657576C9C614D6BF3458A71769C96EBA9385BB73BA16B6B1B51552CD8B2D5F4D4C607F3CC6D89A3764DE32B2BD">
            <a:extLst>
              <a:ext uri="{FF2B5EF4-FFF2-40B4-BE49-F238E27FC236}">
                <a16:creationId xmlns="" xmlns:a16="http://schemas.microsoft.com/office/drawing/2014/main" id="{34613FBA-2546-495E-87E4-A1197D2B2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3070" y="635180"/>
            <a:ext cx="209205" cy="209206"/>
          </a:xfrm>
          <a:prstGeom prst="ellipse">
            <a:avLst/>
          </a:prstGeom>
          <a:solidFill>
            <a:schemeClr val="accent1"/>
          </a:solidFill>
          <a:ln w="158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99">
              <a:solidFill>
                <a:prstClr val="white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629913" y="212984"/>
            <a:ext cx="2993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zh-CN" altLang="en-US" sz="5400" b="1" spc="50" dirty="0" smtClean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问题总结</a:t>
            </a:r>
            <a:endParaRPr lang="zh-CN" altLang="en-US" sz="5400" b="1" cap="none" spc="50" dirty="0">
              <a:ln w="11430"/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898140473"/>
      </p:ext>
    </p:ext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120" grpId="0"/>
      <p:bldP spid="122" grpId="0"/>
      <p:bldP spid="139" grpId="0"/>
      <p:bldP spid="161" grpId="0"/>
      <p:bldP spid="80" grpId="0" animBg="1"/>
      <p:bldP spid="113" grpId="0" animBg="1"/>
      <p:bldP spid="2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IM——黄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B3838"/>
      </a:accent1>
      <a:accent2>
        <a:srgbClr val="F7C713"/>
      </a:accent2>
      <a:accent3>
        <a:srgbClr val="F7C713"/>
      </a:accent3>
      <a:accent4>
        <a:srgbClr val="FFC000"/>
      </a:accent4>
      <a:accent5>
        <a:srgbClr val="F7C713"/>
      </a:accent5>
      <a:accent6>
        <a:srgbClr val="F7C713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789</Words>
  <PresentationFormat>自定义</PresentationFormat>
  <Paragraphs>129</Paragraphs>
  <Slides>11</Slides>
  <Notes>9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主题​​</vt:lpstr>
      <vt:lpstr>幻灯片 1</vt:lpstr>
      <vt:lpstr>幻灯片 2</vt:lpstr>
      <vt:lpstr>国外的动态：      上世纪60年代初，美国就开始了有关条形码的研究，70年代，条形码技术进入了大发展时期，美日欧各国纷纷开发条形码技术管理商品。在20世纪90年代初，以英国、法国和德国为代表的欧盟各国初步形成了自己的条形码管理体系。随着欧盟统一市场条约的颁布，统一协调后的欧洲条形码指令于1993年正式发布，其目的是在欧盟各成员国内消除贸易障碍、获得相互认可以及进行技术协调。同样，在西方的这些国家里，他们对条形码技术管理商品的管理同样也运用现代先进的科学技术，借助于先进的技术才得以让商品管理过程有效准确的进行。 国内的现状：     食品作为人们生活的必需品，其管理水平的高低直接影响到人类的日常生活和工作的成效，我国条形码管理商品方面的建设起步较晚，发展缓慢，在发展建设中存在各种各样的问题，极大地阻碍了我国食品管理事业的进一步发展。在人民健康意识越来越强烈的今天，食品的安全问题越来越受到全社会的重视。在此背景下，食品库存管理作为保障人民群众食品安全的重要环节，日益成为人民群众关注的焦点。随着科技水平的提高以及人民对食品质量的关注，食品管理也在通过科技手段和制度完善来不断进步。  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subject>tukuppt</dc:subject>
  <dc:creator>www.tukuppt.com</dc:creator>
  <cp:lastModifiedBy>apple</cp:lastModifiedBy>
  <cp:revision>46</cp:revision>
  <dcterms:created xsi:type="dcterms:W3CDTF">2017-09-08T10:24:24Z</dcterms:created>
  <dcterms:modified xsi:type="dcterms:W3CDTF">2018-11-01T07:10:49Z</dcterms:modified>
</cp:coreProperties>
</file>

<file path=docProps/thumbnail.jpeg>
</file>